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1"/>
  </p:notesMasterIdLst>
  <p:handoutMasterIdLst>
    <p:handoutMasterId r:id="rId22"/>
  </p:handoutMasterIdLst>
  <p:sldIdLst>
    <p:sldId id="256" r:id="rId2"/>
    <p:sldId id="258" r:id="rId3"/>
    <p:sldId id="273" r:id="rId4"/>
    <p:sldId id="259" r:id="rId5"/>
    <p:sldId id="278" r:id="rId6"/>
    <p:sldId id="277" r:id="rId7"/>
    <p:sldId id="279" r:id="rId8"/>
    <p:sldId id="274" r:id="rId9"/>
    <p:sldId id="275" r:id="rId10"/>
    <p:sldId id="262" r:id="rId11"/>
    <p:sldId id="276" r:id="rId12"/>
    <p:sldId id="280" r:id="rId13"/>
    <p:sldId id="287" r:id="rId14"/>
    <p:sldId id="281" r:id="rId15"/>
    <p:sldId id="288" r:id="rId16"/>
    <p:sldId id="282" r:id="rId17"/>
    <p:sldId id="283" r:id="rId18"/>
    <p:sldId id="285" r:id="rId19"/>
    <p:sldId id="286" r:id="rId20"/>
  </p:sldIdLst>
  <p:sldSz cx="18288000" cy="10287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40">
          <p15:clr>
            <a:srgbClr val="A4A3A4"/>
          </p15:clr>
        </p15:guide>
        <p15:guide id="2" pos="57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B79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110" autoAdjust="0"/>
    <p:restoredTop sz="94660"/>
  </p:normalViewPr>
  <p:slideViewPr>
    <p:cSldViewPr snapToGrid="0">
      <p:cViewPr varScale="1">
        <p:scale>
          <a:sx n="81" d="100"/>
          <a:sy n="81" d="100"/>
        </p:scale>
        <p:origin x="536" y="184"/>
      </p:cViewPr>
      <p:guideLst>
        <p:guide orient="horz" pos="3240"/>
        <p:guide pos="57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1239B7-02A6-41B8-8013-E0CB2CD80E6D}" type="datetimeFigureOut">
              <a:rPr lang="ru-RU" smtClean="0"/>
              <a:t>25.12.2025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1F3FE8-A025-43FF-875C-7C0ABB0337F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E8A514-BA72-4251-ACCB-11F4C45DB3FB}" type="datetimeFigureOut">
              <a:rPr lang="ru-RU" smtClean="0"/>
              <a:t>25.12.2025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955DB6-28C3-4C81-ACDE-2D4C33FC7802}" type="slidenum">
              <a:rPr lang="ru-RU" smtClean="0"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955DB6-28C3-4C81-ACDE-2D4C33FC7802}" type="slidenum">
              <a:rPr lang="ru-RU" smtClean="0"/>
              <a:t>14</a:t>
            </a:fld>
            <a:endParaRPr lang="ru-RU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D0A6B1-F6DF-A07A-29FF-8AF9B375BC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9E0B652D-CB3F-64CD-BB42-560353C615B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82744237-1697-948E-4BDC-B33FA5C7DD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89E37B9-520B-5567-107A-B8CF5E7343A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955DB6-28C3-4C81-ACDE-2D4C33FC7802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526496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2D68835-EB6C-DE58-C857-544BCED988A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101603"/>
            <a:ext cx="10527957" cy="9185397"/>
          </a:xfrm>
          <a:prstGeom prst="rect">
            <a:avLst/>
          </a:prstGeom>
        </p:spPr>
        <p:txBody>
          <a:bodyPr/>
          <a:lstStyle>
            <a:lvl1pPr>
              <a:defRPr sz="200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endParaRPr lang="en-US"/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AC327C82-19B3-ED2E-30B5-8E7F70159A9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1071653" y="1101603"/>
            <a:ext cx="6821059" cy="4607219"/>
          </a:xfrm>
          <a:prstGeom prst="rect">
            <a:avLst/>
          </a:prstGeom>
        </p:spPr>
        <p:txBody>
          <a:bodyPr/>
          <a:lstStyle>
            <a:lvl1pPr>
              <a:defRPr sz="200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0795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86E536FD-93B6-0D44-6C06-3704348C422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1" y="3805557"/>
            <a:ext cx="11966714" cy="6481441"/>
          </a:xfrm>
          <a:prstGeom prst="rect">
            <a:avLst/>
          </a:prstGeom>
        </p:spPr>
        <p:txBody>
          <a:bodyPr/>
          <a:lstStyle>
            <a:lvl1pPr>
              <a:defRPr sz="200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endParaRPr lang="en-US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250DC141-8EE2-57EA-8C61-231498C5FE2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2731884" y="369231"/>
            <a:ext cx="5160828" cy="3965125"/>
          </a:xfrm>
          <a:prstGeom prst="rect">
            <a:avLst/>
          </a:prstGeom>
        </p:spPr>
        <p:txBody>
          <a:bodyPr/>
          <a:lstStyle>
            <a:lvl1pPr>
              <a:defRPr sz="200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750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936500E0-66BE-6BBE-334C-263617780B8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1" y="1"/>
            <a:ext cx="8448262" cy="10286998"/>
          </a:xfrm>
          <a:prstGeom prst="rect">
            <a:avLst/>
          </a:prstGeom>
        </p:spPr>
        <p:txBody>
          <a:bodyPr/>
          <a:lstStyle>
            <a:lvl1pPr>
              <a:defRPr sz="200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9147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870DA8CF-8DC3-5523-E6DA-72C137AC556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1754652" y="0"/>
            <a:ext cx="6533350" cy="7114219"/>
          </a:xfrm>
          <a:prstGeom prst="rect">
            <a:avLst/>
          </a:prstGeom>
        </p:spPr>
        <p:txBody>
          <a:bodyPr/>
          <a:lstStyle>
            <a:lvl1pPr>
              <a:defRPr sz="200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endParaRPr lang="en-US"/>
          </a:p>
        </p:txBody>
      </p:sp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B89E856B-F5DC-2E47-E964-2F67D3AE3E0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3172781"/>
            <a:ext cx="6533350" cy="7114219"/>
          </a:xfrm>
          <a:prstGeom prst="rect">
            <a:avLst/>
          </a:prstGeom>
        </p:spPr>
        <p:txBody>
          <a:bodyPr/>
          <a:lstStyle>
            <a:lvl1pPr>
              <a:defRPr sz="200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3659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17015EDC-FFC6-9C7A-C71A-656814FB520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40071" y="1586391"/>
            <a:ext cx="3427079" cy="3731774"/>
          </a:xfrm>
          <a:prstGeom prst="rect">
            <a:avLst/>
          </a:prstGeom>
        </p:spPr>
        <p:txBody>
          <a:bodyPr/>
          <a:lstStyle>
            <a:lvl1pPr>
              <a:defRPr sz="200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endParaRPr lang="en-US"/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D6B16BF3-310C-2272-1109-E8B81062FF4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40071" y="6181185"/>
            <a:ext cx="3427079" cy="3731774"/>
          </a:xfrm>
          <a:prstGeom prst="rect">
            <a:avLst/>
          </a:prstGeom>
        </p:spPr>
        <p:txBody>
          <a:bodyPr/>
          <a:lstStyle>
            <a:lvl1pPr>
              <a:defRPr sz="200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endParaRPr lang="en-US"/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5A7425FA-18D6-7A44-8C3B-EAC93E3B798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733429" y="1586391"/>
            <a:ext cx="3427079" cy="3731774"/>
          </a:xfrm>
          <a:prstGeom prst="rect">
            <a:avLst/>
          </a:prstGeom>
        </p:spPr>
        <p:txBody>
          <a:bodyPr/>
          <a:lstStyle>
            <a:lvl1pPr>
              <a:defRPr sz="200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endParaRPr lang="en-US"/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3591D0D9-3D39-00E2-C755-7EB58F7A5E3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733429" y="6181185"/>
            <a:ext cx="3427079" cy="3731774"/>
          </a:xfrm>
          <a:prstGeom prst="rect">
            <a:avLst/>
          </a:prstGeom>
        </p:spPr>
        <p:txBody>
          <a:bodyPr/>
          <a:lstStyle>
            <a:lvl1pPr>
              <a:defRPr sz="200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7639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99B7270E-1A1C-5864-7C94-E5F4BDE3BE0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95289" y="355600"/>
            <a:ext cx="11611182" cy="5898598"/>
          </a:xfrm>
          <a:prstGeom prst="rect">
            <a:avLst/>
          </a:prstGeom>
        </p:spPr>
        <p:txBody>
          <a:bodyPr/>
          <a:lstStyle>
            <a:lvl1pPr>
              <a:defRPr sz="200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6715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B5CBC72C-B8BD-5488-C0A6-5CF6D030CE5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95289" y="1409146"/>
            <a:ext cx="5110989" cy="8531563"/>
          </a:xfrm>
          <a:prstGeom prst="rect">
            <a:avLst/>
          </a:prstGeom>
        </p:spPr>
        <p:txBody>
          <a:bodyPr/>
          <a:lstStyle>
            <a:lvl1pPr>
              <a:defRPr sz="200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endParaRPr lang="en-US"/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B09872A8-9DA5-C3FF-53E4-29B150E4E18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2781724" y="4452730"/>
            <a:ext cx="5110989" cy="5487979"/>
          </a:xfrm>
          <a:prstGeom prst="rect">
            <a:avLst/>
          </a:prstGeom>
        </p:spPr>
        <p:txBody>
          <a:bodyPr/>
          <a:lstStyle>
            <a:lvl1pPr>
              <a:defRPr sz="200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016963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8C5C3839-7ECA-FB1D-3F7F-A804B81F80C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40072" y="4238401"/>
            <a:ext cx="2084468" cy="2064668"/>
          </a:xfrm>
          <a:prstGeom prst="rect">
            <a:avLst/>
          </a:prstGeom>
        </p:spPr>
        <p:txBody>
          <a:bodyPr/>
          <a:lstStyle>
            <a:lvl1pPr>
              <a:defRPr sz="200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endParaRPr lang="en-US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A01406B9-AA88-90CE-2438-F0D99804EFD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285899" y="4238401"/>
            <a:ext cx="2084468" cy="2064668"/>
          </a:xfrm>
          <a:prstGeom prst="rect">
            <a:avLst/>
          </a:prstGeom>
        </p:spPr>
        <p:txBody>
          <a:bodyPr/>
          <a:lstStyle>
            <a:lvl1pPr>
              <a:defRPr sz="200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endParaRPr lang="en-US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A9A02515-4E1A-EFE1-DE90-50E6FE6670A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6798364"/>
            <a:ext cx="18288001" cy="3488635"/>
          </a:xfrm>
          <a:prstGeom prst="rect">
            <a:avLst/>
          </a:prstGeom>
        </p:spPr>
        <p:txBody>
          <a:bodyPr/>
          <a:lstStyle>
            <a:lvl1pPr>
              <a:defRPr sz="200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048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1BDA3E2B-CBFF-08F2-2663-3D8A3565F5D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5084836"/>
            <a:ext cx="18288000" cy="5202163"/>
          </a:xfrm>
          <a:prstGeom prst="rect">
            <a:avLst/>
          </a:prstGeom>
        </p:spPr>
        <p:txBody>
          <a:bodyPr/>
          <a:lstStyle>
            <a:lvl1pPr>
              <a:defRPr sz="200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3837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3A3EBADB-EC4A-1BA1-60FE-5251D2AAC89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264748"/>
            <a:ext cx="9144000" cy="9022251"/>
          </a:xfrm>
          <a:prstGeom prst="rect">
            <a:avLst/>
          </a:prstGeom>
        </p:spPr>
        <p:txBody>
          <a:bodyPr/>
          <a:lstStyle>
            <a:lvl1pPr>
              <a:defRPr sz="200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174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4C9BD0F0-02E9-11CD-5791-7A58DEFD4EC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95287" y="1264749"/>
            <a:ext cx="8971133" cy="5111324"/>
          </a:xfrm>
          <a:prstGeom prst="rect">
            <a:avLst/>
          </a:prstGeom>
        </p:spPr>
        <p:txBody>
          <a:bodyPr/>
          <a:lstStyle>
            <a:lvl1pPr>
              <a:defRPr sz="200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endParaRPr lang="en-US"/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FAAEA2C0-E334-2E52-8836-C026439EEE0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236853" y="7018638"/>
            <a:ext cx="8051146" cy="3268362"/>
          </a:xfrm>
          <a:prstGeom prst="rect">
            <a:avLst/>
          </a:prstGeom>
        </p:spPr>
        <p:txBody>
          <a:bodyPr/>
          <a:lstStyle>
            <a:lvl1pPr>
              <a:defRPr sz="200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26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D8204825-6B3C-B370-2658-34BAA2E50FB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219934" y="0"/>
            <a:ext cx="7068065" cy="10286999"/>
          </a:xfrm>
          <a:prstGeom prst="rect">
            <a:avLst/>
          </a:prstGeom>
        </p:spPr>
        <p:txBody>
          <a:bodyPr/>
          <a:lstStyle>
            <a:lvl1pPr>
              <a:defRPr sz="200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3419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8E31523A-DE2A-D61B-31E4-FBC056F09AF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260394"/>
            <a:ext cx="8575589" cy="9026605"/>
          </a:xfrm>
          <a:prstGeom prst="rect">
            <a:avLst/>
          </a:prstGeom>
        </p:spPr>
        <p:txBody>
          <a:bodyPr/>
          <a:lstStyle>
            <a:lvl1pPr>
              <a:defRPr sz="200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2013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025ABF37-69E9-47AF-ABF6-932CBC5C6A5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88412" y="4379934"/>
            <a:ext cx="9860820" cy="4877766"/>
          </a:xfrm>
          <a:prstGeom prst="rect">
            <a:avLst/>
          </a:prstGeom>
        </p:spPr>
        <p:txBody>
          <a:bodyPr/>
          <a:lstStyle>
            <a:lvl1pPr>
              <a:defRPr sz="200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endParaRPr lang="en-US"/>
          </a:p>
        </p:txBody>
      </p: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02BB13E9-A711-664A-7F8C-A2A60431E0A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5668368" y="1828800"/>
            <a:ext cx="1631220" cy="1580422"/>
          </a:xfrm>
          <a:prstGeom prst="rect">
            <a:avLst/>
          </a:prstGeom>
        </p:spPr>
        <p:txBody>
          <a:bodyPr/>
          <a:lstStyle>
            <a:lvl1pPr>
              <a:defRPr sz="200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638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316B493E-05F1-49B1-3B23-246CA9A301B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961340" y="2866768"/>
            <a:ext cx="6326659" cy="6054810"/>
          </a:xfrm>
          <a:prstGeom prst="rect">
            <a:avLst/>
          </a:prstGeom>
        </p:spPr>
        <p:txBody>
          <a:bodyPr/>
          <a:lstStyle>
            <a:lvl1pPr>
              <a:defRPr sz="200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endParaRPr lang="en-US"/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F088655C-CD31-B492-EDD6-D88FE004769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1" y="2866768"/>
            <a:ext cx="11640065" cy="6054810"/>
          </a:xfrm>
          <a:prstGeom prst="rect">
            <a:avLst/>
          </a:prstGeom>
        </p:spPr>
        <p:txBody>
          <a:bodyPr/>
          <a:lstStyle>
            <a:lvl1pPr>
              <a:defRPr sz="200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4350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424B84E6-2BBE-CF1E-DE87-F51BCF4527C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03092" y="4226011"/>
            <a:ext cx="12102837" cy="6060989"/>
          </a:xfrm>
          <a:prstGeom prst="rect">
            <a:avLst/>
          </a:prstGeom>
        </p:spPr>
        <p:txBody>
          <a:bodyPr/>
          <a:lstStyle>
            <a:lvl1pPr>
              <a:defRPr sz="200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0982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54926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1" r:id="rId13"/>
    <p:sldLayoutId id="2147483662" r:id="rId14"/>
    <p:sldLayoutId id="2147483663" r:id="rId15"/>
    <p:sldLayoutId id="2147483664" r:id="rId16"/>
  </p:sldLayoutIdLst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1271" userDrawn="1">
          <p15:clr>
            <a:srgbClr val="F26B43"/>
          </p15:clr>
        </p15:guide>
        <p15:guide id="2" pos="249" userDrawn="1">
          <p15:clr>
            <a:srgbClr val="F26B43"/>
          </p15:clr>
        </p15:guide>
        <p15:guide id="3" orient="horz" pos="6256" userDrawn="1">
          <p15:clr>
            <a:srgbClr val="F26B43"/>
          </p15:clr>
        </p15:guide>
        <p15:guide id="4" orient="horz" pos="22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8.jpg"/><Relationship Id="rId4" Type="http://schemas.openxmlformats.org/officeDocument/2006/relationships/image" Target="../media/image27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41" name="Picture 9" descr="Picture background"/>
          <p:cNvPicPr>
            <a:picLocks noChangeAspect="1" noChangeArrowheads="1"/>
          </p:cNvPicPr>
          <p:nvPr/>
        </p:nvPicPr>
        <p:blipFill>
          <a:blip r:embed="rId2" cstate="print"/>
          <a:srcRect t="8399" r="27461" b="19948"/>
          <a:stretch>
            <a:fillRect/>
          </a:stretch>
        </p:blipFill>
        <p:spPr bwMode="auto">
          <a:xfrm>
            <a:off x="0" y="0"/>
            <a:ext cx="18288000" cy="10270417"/>
          </a:xfrm>
          <a:prstGeom prst="rect">
            <a:avLst/>
          </a:prstGeom>
          <a:noFill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061ACF3-FD53-0DBD-0EDB-3909062B33B7}"/>
              </a:ext>
            </a:extLst>
          </p:cNvPr>
          <p:cNvSpPr txBox="1"/>
          <p:nvPr/>
        </p:nvSpPr>
        <p:spPr>
          <a:xfrm>
            <a:off x="395288" y="346281"/>
            <a:ext cx="43560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</a:rPr>
              <a:t>Буэнос-Айрэс</a:t>
            </a:r>
            <a:endParaRPr lang="en-US" sz="2400" b="1" spc="-100" dirty="0">
              <a:solidFill>
                <a:schemeClr val="bg1"/>
              </a:solidFill>
              <a:latin typeface="Inter" panose="02000503000000020004" pitchFamily="2" charset="0"/>
              <a:ea typeface="Inter" panose="02000503000000020004" pitchFamily="2" charset="0"/>
              <a:cs typeface="Plus Jakarta Sans" pitchFamily="2" charset="7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540683-D78E-278A-B251-F2DC602B5DBB}"/>
              </a:ext>
            </a:extLst>
          </p:cNvPr>
          <p:cNvSpPr txBox="1"/>
          <p:nvPr/>
        </p:nvSpPr>
        <p:spPr>
          <a:xfrm>
            <a:off x="13142259" y="346282"/>
            <a:ext cx="47504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400" b="1" spc="-1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Plus Jakarta Sans" pitchFamily="2" charset="77"/>
              </a:rPr>
              <a:t>М8О-110БВ-25</a:t>
            </a:r>
            <a:endParaRPr lang="en-US" sz="2400" b="1" spc="-100" dirty="0">
              <a:solidFill>
                <a:schemeClr val="bg1"/>
              </a:solidFill>
              <a:latin typeface="Inter" panose="02000503000000020004" pitchFamily="2" charset="0"/>
              <a:ea typeface="Inter" panose="02000503000000020004" pitchFamily="2" charset="0"/>
              <a:cs typeface="Plus Jakarta Sans" pitchFamily="2" charset="7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DD52AA-DFAF-4ED5-B9FF-89B150669F5A}"/>
              </a:ext>
            </a:extLst>
          </p:cNvPr>
          <p:cNvSpPr txBox="1"/>
          <p:nvPr/>
        </p:nvSpPr>
        <p:spPr>
          <a:xfrm>
            <a:off x="927781" y="1168997"/>
            <a:ext cx="1647890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>
                <a:solidFill>
                  <a:schemeClr val="bg1"/>
                </a:solidFill>
              </a:rPr>
              <a:t>МИНИСТЕРСТВО НАУКИ И ВЫСШЕГО ОБРАЗОВАНИЯ РОССИЙСКОЙ ФЕДЕРАЦИИ</a:t>
            </a:r>
          </a:p>
          <a:p>
            <a:pPr algn="ctr"/>
            <a:r>
              <a:rPr lang="ru-RU" sz="2400" b="1" dirty="0">
                <a:solidFill>
                  <a:schemeClr val="bg1"/>
                </a:solidFill>
              </a:rPr>
              <a:t>ФЕДЕРАЛЬНОЕ ГОСУДАРСТВЕННОЕ БЮДЖЕТНОЕ ОБРАЗОВАТЕЛЬНОЕ УЧРЕЖДЕНИЕ ВЫСШЕГО ОБРАЗОВАНИЯ</a:t>
            </a:r>
          </a:p>
          <a:p>
            <a:pPr algn="ctr"/>
            <a:r>
              <a:rPr lang="ru-RU" sz="2400" b="1" dirty="0">
                <a:solidFill>
                  <a:schemeClr val="bg1"/>
                </a:solidFill>
              </a:rPr>
              <a:t>«МОСКОВСКИЙ АВИАЦИОННЫЙ ИНСТИТУТ </a:t>
            </a:r>
            <a:br>
              <a:rPr lang="ru-RU" sz="2400" b="1" dirty="0">
                <a:solidFill>
                  <a:schemeClr val="bg1"/>
                </a:solidFill>
              </a:rPr>
            </a:br>
            <a:r>
              <a:rPr lang="ru-RU" sz="2400" b="1" dirty="0">
                <a:solidFill>
                  <a:schemeClr val="bg1"/>
                </a:solidFill>
              </a:rPr>
              <a:t>(НАЦИОНАЛЬНЫЙ ИССЛЕДОВАТЕЛЬСКИЙ УНИВЕРСИТЕТ)» (МАИ)</a:t>
            </a:r>
          </a:p>
          <a:p>
            <a:pPr algn="ctr"/>
            <a:endParaRPr lang="ru-RU" b="1" dirty="0">
              <a:solidFill>
                <a:schemeClr val="bg1"/>
              </a:solidFill>
            </a:endParaRPr>
          </a:p>
          <a:p>
            <a:pPr algn="ctr"/>
            <a:r>
              <a:rPr lang="ru-RU" sz="2400" b="1" dirty="0">
                <a:solidFill>
                  <a:schemeClr val="bg1"/>
                </a:solidFill>
              </a:rPr>
              <a:t>Кафедра №515 «Государственное управление и социальные технологии»</a:t>
            </a:r>
          </a:p>
          <a:p>
            <a:pPr algn="ctr"/>
            <a:endParaRPr lang="ru-RU" sz="2400" b="1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D792B0-ACB4-F664-ABBD-496BC47F1967}"/>
              </a:ext>
            </a:extLst>
          </p:cNvPr>
          <p:cNvSpPr txBox="1"/>
          <p:nvPr/>
        </p:nvSpPr>
        <p:spPr>
          <a:xfrm>
            <a:off x="1243235" y="3874237"/>
            <a:ext cx="15896783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КУРСОВОЙ ПРОЕКТ</a:t>
            </a:r>
          </a:p>
          <a:p>
            <a:pPr algn="ctr"/>
            <a:r>
              <a:rPr lang="ru-RU" sz="4400" b="1" dirty="0">
                <a:solidFill>
                  <a:schemeClr val="bg1"/>
                </a:solidFill>
              </a:rPr>
              <a:t>по дисциплине</a:t>
            </a:r>
          </a:p>
          <a:p>
            <a:pPr algn="ctr"/>
            <a:r>
              <a:rPr lang="ru-RU" sz="4400" b="1" dirty="0">
                <a:solidFill>
                  <a:schemeClr val="bg1"/>
                </a:solidFill>
              </a:rPr>
              <a:t>«Введение в авиационную и ракетно-космическую технику»</a:t>
            </a:r>
          </a:p>
          <a:p>
            <a:pPr algn="ctr"/>
            <a:r>
              <a:rPr lang="ru-RU" sz="4400" b="1" dirty="0">
                <a:solidFill>
                  <a:schemeClr val="bg1"/>
                </a:solidFill>
              </a:rPr>
              <a:t>на тему:</a:t>
            </a:r>
          </a:p>
          <a:p>
            <a:pPr algn="ctr"/>
            <a:r>
              <a:rPr lang="ru-RU" sz="6600" b="1" dirty="0"/>
              <a:t>«Орбитальный облёт Луны без посадки»</a:t>
            </a:r>
          </a:p>
          <a:p>
            <a:pPr algn="ctr"/>
            <a:endParaRPr lang="ru-RU" sz="2000" b="1" dirty="0">
              <a:solidFill>
                <a:schemeClr val="bg1"/>
              </a:solidFill>
            </a:endParaRPr>
          </a:p>
          <a:p>
            <a:pPr algn="ctr"/>
            <a:r>
              <a:rPr lang="ru-RU" sz="6000" b="1" dirty="0"/>
              <a:t>Команда «Буэнос-Айрэс»</a:t>
            </a:r>
          </a:p>
        </p:txBody>
      </p:sp>
    </p:spTree>
    <p:extLst>
      <p:ext uri="{BB962C8B-B14F-4D97-AF65-F5344CB8AC3E}">
        <p14:creationId xmlns:p14="http://schemas.microsoft.com/office/powerpoint/2010/main" val="10635593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B9EF7364-9A07-BB32-F92B-42B4F2C86373}"/>
              </a:ext>
            </a:extLst>
          </p:cNvPr>
          <p:cNvSpPr/>
          <p:nvPr/>
        </p:nvSpPr>
        <p:spPr>
          <a:xfrm>
            <a:off x="395288" y="1253215"/>
            <a:ext cx="17497424" cy="86781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F4D53C3-D062-9421-4757-00531D7D6CFA}"/>
              </a:ext>
            </a:extLst>
          </p:cNvPr>
          <p:cNvSpPr txBox="1"/>
          <p:nvPr/>
        </p:nvSpPr>
        <p:spPr>
          <a:xfrm>
            <a:off x="395288" y="346282"/>
            <a:ext cx="43560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/>
              <a:t>Буэнос-Айрэс</a:t>
            </a:r>
            <a:endParaRPr lang="en-US" sz="2400" b="1" spc="-100" dirty="0">
              <a:latin typeface="Inter" panose="02000503000000020004" pitchFamily="2" charset="0"/>
              <a:ea typeface="Inter" panose="02000503000000020004" pitchFamily="2" charset="0"/>
              <a:cs typeface="Plus Jakarta Sans" pitchFamily="2" charset="7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86EBD85-4174-728E-EC94-1EFE6A830BA7}"/>
              </a:ext>
            </a:extLst>
          </p:cNvPr>
          <p:cNvSpPr txBox="1"/>
          <p:nvPr/>
        </p:nvSpPr>
        <p:spPr>
          <a:xfrm>
            <a:off x="13142259" y="346282"/>
            <a:ext cx="47504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400" b="1" spc="-100" dirty="0">
                <a:latin typeface="Inter" panose="02000503000000020004" pitchFamily="2" charset="0"/>
                <a:ea typeface="Inter" panose="02000503000000020004" pitchFamily="2" charset="0"/>
                <a:cs typeface="Plus Jakarta Sans" pitchFamily="2" charset="77"/>
              </a:rPr>
              <a:t>Графики</a:t>
            </a:r>
            <a:endParaRPr lang="en-US" sz="2400" b="1" spc="-100" dirty="0">
              <a:latin typeface="Inter" panose="02000503000000020004" pitchFamily="2" charset="0"/>
              <a:ea typeface="Inter" panose="02000503000000020004" pitchFamily="2" charset="0"/>
              <a:cs typeface="Plus Jakarta Sans" pitchFamily="2" charset="77"/>
            </a:endParaRPr>
          </a:p>
        </p:txBody>
      </p:sp>
      <p:pic>
        <p:nvPicPr>
          <p:cNvPr id="12" name="Рисунок 11" descr="Изображение выглядит как График, линия, диаграмма, снимок экрана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AB8C60AE-01A5-ACF9-6395-BD4A57CD67E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698" y="1959428"/>
            <a:ext cx="16760603" cy="636814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566324D-D2C6-F27C-4CE5-8F92CDB895D5}"/>
              </a:ext>
            </a:extLst>
          </p:cNvPr>
          <p:cNvSpPr txBox="1"/>
          <p:nvPr/>
        </p:nvSpPr>
        <p:spPr>
          <a:xfrm>
            <a:off x="17285833" y="9461249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289827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A10917D-444C-096D-0B97-55C5BDCE17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9F41086C-B17A-4181-5EB4-2B67422BC01B}"/>
              </a:ext>
            </a:extLst>
          </p:cNvPr>
          <p:cNvSpPr/>
          <p:nvPr/>
        </p:nvSpPr>
        <p:spPr>
          <a:xfrm>
            <a:off x="395288" y="1253215"/>
            <a:ext cx="17497424" cy="86781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709ECCA-EB40-8B41-E01A-4FCC2DBEE301}"/>
              </a:ext>
            </a:extLst>
          </p:cNvPr>
          <p:cNvSpPr txBox="1"/>
          <p:nvPr/>
        </p:nvSpPr>
        <p:spPr>
          <a:xfrm>
            <a:off x="395288" y="346282"/>
            <a:ext cx="43560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/>
              <a:t>Буэнос-Айрэс</a:t>
            </a:r>
            <a:endParaRPr lang="en-US" sz="2400" b="1" spc="-100" dirty="0">
              <a:latin typeface="Inter" panose="02000503000000020004" pitchFamily="2" charset="0"/>
              <a:ea typeface="Inter" panose="02000503000000020004" pitchFamily="2" charset="0"/>
              <a:cs typeface="Plus Jakarta Sans" pitchFamily="2" charset="7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FB1CB1F-06F4-766B-CEA6-4DA2B438B1C4}"/>
              </a:ext>
            </a:extLst>
          </p:cNvPr>
          <p:cNvSpPr txBox="1"/>
          <p:nvPr/>
        </p:nvSpPr>
        <p:spPr>
          <a:xfrm>
            <a:off x="13142259" y="346282"/>
            <a:ext cx="47504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400" b="1" spc="-100" dirty="0">
                <a:latin typeface="Inter" panose="02000503000000020004" pitchFamily="2" charset="0"/>
                <a:ea typeface="Inter" panose="02000503000000020004" pitchFamily="2" charset="0"/>
                <a:cs typeface="Plus Jakarta Sans" pitchFamily="2" charset="77"/>
              </a:rPr>
              <a:t>Графики</a:t>
            </a:r>
            <a:endParaRPr lang="en-US" sz="2400" b="1" spc="-100" dirty="0">
              <a:latin typeface="Inter" panose="02000503000000020004" pitchFamily="2" charset="0"/>
              <a:ea typeface="Inter" panose="02000503000000020004" pitchFamily="2" charset="0"/>
              <a:cs typeface="Plus Jakarta Sans" pitchFamily="2" charset="77"/>
            </a:endParaRPr>
          </a:p>
        </p:txBody>
      </p:sp>
      <p:pic>
        <p:nvPicPr>
          <p:cNvPr id="3" name="Рисунок 2" descr="Изображение выглядит как линия, График, чек, диаграмма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186E6CAE-4CC9-E7E9-EDCE-5FCA7B6423B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158" y="2082316"/>
            <a:ext cx="16847683" cy="61223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566324D-D2C6-F27C-4CE5-8F92CDB895D5}"/>
              </a:ext>
            </a:extLst>
          </p:cNvPr>
          <p:cNvSpPr txBox="1"/>
          <p:nvPr/>
        </p:nvSpPr>
        <p:spPr>
          <a:xfrm>
            <a:off x="17285833" y="9461249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33094840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со старого компа\я\Учеба\ИЛЬЯ\Илья Москва\Скриншот 25-12-2025 021934.png"/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2" cstate="print"/>
          <a:srcRect t="4488" b="4488"/>
          <a:stretch>
            <a:fillRect/>
          </a:stretch>
        </p:blipFill>
        <p:spPr bwMode="auto">
          <a:xfrm>
            <a:off x="11582400" y="4248150"/>
            <a:ext cx="5753505" cy="5676899"/>
          </a:xfrm>
          <a:prstGeom prst="rect">
            <a:avLst/>
          </a:prstGeom>
          <a:noFill/>
        </p:spPr>
      </p:pic>
      <p:sp>
        <p:nvSpPr>
          <p:cNvPr id="1027" name="Rectangle 3"/>
          <p:cNvSpPr>
            <a:spLocks noChangeArrowheads="1"/>
          </p:cNvSpPr>
          <p:nvPr/>
        </p:nvSpPr>
        <p:spPr bwMode="auto">
          <a:xfrm>
            <a:off x="2038350" y="1132055"/>
            <a:ext cx="12096750" cy="73942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152352" rIns="91440" bIns="38088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zh-CN" sz="3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Проектирование и строительство ракеты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CN" sz="3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Times New Roman" pitchFamily="18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zh-CN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Конфигурация ракеты "Лунар-1":</a:t>
            </a:r>
            <a:endParaRPr kumimoji="0" lang="ru-RU" altLang="zh-CN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zh-CN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1-я ступень: ЖРД "Мамонт" + 4 твердотопливных ускорителя</a:t>
            </a:r>
            <a:endParaRPr kumimoji="0" lang="ru-RU" altLang="zh-CN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zh-CN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2-я ступень: ЖРД "Шкипер" для вывода на орбиту</a:t>
            </a:r>
            <a:endParaRPr kumimoji="0" lang="ru-RU" altLang="zh-CN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zh-CN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3-я ступень: ЖРД "Терьер" для межпланетных манёвров</a:t>
            </a:r>
            <a:endParaRPr kumimoji="0" lang="ru-RU" altLang="zh-CN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zh-CN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Полезная нагрузка: Командный модуль с научным оборудованием</a:t>
            </a:r>
            <a:endParaRPr kumimoji="0" lang="ru-RU" altLang="zh-CN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zh-CN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Массовые характеристики:</a:t>
            </a:r>
            <a:endParaRPr kumimoji="0" lang="ru-RU" altLang="zh-CN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zh-CN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Стартовая масса: 285 т</a:t>
            </a:r>
            <a:endParaRPr kumimoji="0" lang="ru-RU" altLang="zh-CN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zh-CN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Полезная нагрузка: 5.5 т</a:t>
            </a:r>
            <a:endParaRPr kumimoji="0" lang="ru-RU" altLang="zh-CN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zh-CN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Запас </a:t>
            </a:r>
            <a:r>
              <a:rPr kumimoji="0" lang="en-US" altLang="zh-CN" sz="3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Δv</a:t>
            </a:r>
            <a:r>
              <a:rPr kumimoji="0" lang="ru-RU" altLang="zh-CN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: 5800 м/с</a:t>
            </a:r>
            <a:endParaRPr kumimoji="0" lang="ru-RU" altLang="zh-CN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566324D-D2C6-F27C-4CE5-8F92CDB895D5}"/>
              </a:ext>
            </a:extLst>
          </p:cNvPr>
          <p:cNvSpPr txBox="1"/>
          <p:nvPr/>
        </p:nvSpPr>
        <p:spPr>
          <a:xfrm>
            <a:off x="17285833" y="9461249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12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9325FE5-BE2B-6CBA-B7DB-5D28DE759969}"/>
              </a:ext>
            </a:extLst>
          </p:cNvPr>
          <p:cNvSpPr txBox="1"/>
          <p:nvPr/>
        </p:nvSpPr>
        <p:spPr>
          <a:xfrm>
            <a:off x="395288" y="346281"/>
            <a:ext cx="43560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/>
              <a:t>Буэнос-Айрэс</a:t>
            </a:r>
            <a:endParaRPr lang="en-US" sz="2400" b="1" spc="-100" dirty="0">
              <a:latin typeface="Inter" panose="02000503000000020004" pitchFamily="2" charset="0"/>
              <a:ea typeface="Inter" panose="02000503000000020004" pitchFamily="2" charset="0"/>
              <a:cs typeface="Plus Jakarta Sans" pitchFamily="2" charset="77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E486B9-5CA3-8E44-C1EE-185CFF769A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34079E5-499B-0118-7546-E058D690F170}"/>
              </a:ext>
            </a:extLst>
          </p:cNvPr>
          <p:cNvSpPr txBox="1"/>
          <p:nvPr/>
        </p:nvSpPr>
        <p:spPr>
          <a:xfrm>
            <a:off x="17285833" y="9461249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13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B44297E-5C16-9FB4-5CB7-CA050AD297A2}"/>
              </a:ext>
            </a:extLst>
          </p:cNvPr>
          <p:cNvSpPr txBox="1"/>
          <p:nvPr/>
        </p:nvSpPr>
        <p:spPr>
          <a:xfrm>
            <a:off x="395288" y="346281"/>
            <a:ext cx="43560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/>
              <a:t>Буэнос-Айрэс</a:t>
            </a:r>
            <a:endParaRPr lang="en-US" sz="2400" b="1" spc="-100" dirty="0">
              <a:latin typeface="Inter" panose="02000503000000020004" pitchFamily="2" charset="0"/>
              <a:ea typeface="Inter" panose="02000503000000020004" pitchFamily="2" charset="0"/>
              <a:cs typeface="Plus Jakarta Sans" pitchFamily="2" charset="77"/>
            </a:endParaRPr>
          </a:p>
        </p:txBody>
      </p:sp>
      <p:pic>
        <p:nvPicPr>
          <p:cNvPr id="5" name="Рисунок 4" descr="Изображение выглядит как снимок экрана, облако, Компьютерная игра, Мультимедийное программное обеспечение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29F94C3B-1E80-E970-8769-37BEA944E8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463" y="2079671"/>
            <a:ext cx="6203437" cy="3400737"/>
          </a:xfrm>
          <a:prstGeom prst="rect">
            <a:avLst/>
          </a:prstGeom>
        </p:spPr>
      </p:pic>
      <p:pic>
        <p:nvPicPr>
          <p:cNvPr id="8" name="Рисунок 7" descr="Изображение выглядит как карта, снимок экрана, План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A0AB96B3-35DD-C6EB-9A0C-F8CD1F4F0B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463" y="5704175"/>
            <a:ext cx="6203437" cy="338134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F986C4B-9B30-87F7-EA73-17CD1A92B709}"/>
              </a:ext>
            </a:extLst>
          </p:cNvPr>
          <p:cNvSpPr txBox="1"/>
          <p:nvPr/>
        </p:nvSpPr>
        <p:spPr>
          <a:xfrm>
            <a:off x="583463" y="1403131"/>
            <a:ext cx="35686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b="1" dirty="0"/>
              <a:t>Разработка ракеты</a:t>
            </a:r>
          </a:p>
        </p:txBody>
      </p:sp>
      <p:pic>
        <p:nvPicPr>
          <p:cNvPr id="11" name="Рисунок 10" descr="Изображение выглядит как Космическое пространство, планета, пространство, кратер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5160EA7C-15FE-9B02-7F49-988C55B0A0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5310" y="2079671"/>
            <a:ext cx="4849186" cy="401961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65C8109-BA20-EDA3-234C-4DB64871E9E4}"/>
              </a:ext>
            </a:extLst>
          </p:cNvPr>
          <p:cNvSpPr txBox="1"/>
          <p:nvPr/>
        </p:nvSpPr>
        <p:spPr>
          <a:xfrm>
            <a:off x="7085310" y="1403131"/>
            <a:ext cx="12394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b="1" dirty="0"/>
              <a:t>Полет</a:t>
            </a:r>
          </a:p>
        </p:txBody>
      </p:sp>
      <p:pic>
        <p:nvPicPr>
          <p:cNvPr id="14" name="Рисунок 13" descr="Изображение выглядит как стальной, строительство, ворота, на открытом воздухе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4E97AB4A-3D10-DD0F-50BA-AD6B9E6342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2906" y="2079671"/>
            <a:ext cx="5311330" cy="401961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E33B8C6-6019-4E06-F615-9903D65499FC}"/>
              </a:ext>
            </a:extLst>
          </p:cNvPr>
          <p:cNvSpPr txBox="1"/>
          <p:nvPr/>
        </p:nvSpPr>
        <p:spPr>
          <a:xfrm>
            <a:off x="12232906" y="1403130"/>
            <a:ext cx="13698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b="1" dirty="0"/>
              <a:t>Ракета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E998371-AFE8-A497-4A54-49BACC6B0F15}"/>
              </a:ext>
            </a:extLst>
          </p:cNvPr>
          <p:cNvSpPr txBox="1"/>
          <p:nvPr/>
        </p:nvSpPr>
        <p:spPr>
          <a:xfrm>
            <a:off x="7635100" y="7062952"/>
            <a:ext cx="591052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5400" b="1" dirty="0"/>
              <a:t>Скриншоты из </a:t>
            </a:r>
            <a:r>
              <a:rPr lang="en-US" sz="5400" b="1" dirty="0"/>
              <a:t>KSP </a:t>
            </a:r>
            <a:endParaRPr lang="ru-RU" sz="5400" b="1" dirty="0"/>
          </a:p>
        </p:txBody>
      </p:sp>
    </p:spTree>
    <p:extLst>
      <p:ext uri="{BB962C8B-B14F-4D97-AF65-F5344CB8AC3E}">
        <p14:creationId xmlns:p14="http://schemas.microsoft.com/office/powerpoint/2010/main" val="17232525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Rectangle 1"/>
          <p:cNvSpPr>
            <a:spLocks noChangeArrowheads="1"/>
          </p:cNvSpPr>
          <p:nvPr/>
        </p:nvSpPr>
        <p:spPr bwMode="auto">
          <a:xfrm>
            <a:off x="9334500" y="2225367"/>
            <a:ext cx="8362950" cy="74174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itchFamily="18" charset="0"/>
                <a:cs typeface="Times New Roman" pitchFamily="18" charset="0"/>
              </a:rPr>
              <a:t>Фаза 1: Старт и вывод на орбиту (</a:t>
            </a:r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itchFamily="18" charset="0"/>
                <a:cs typeface="Times New Roman" pitchFamily="18" charset="0"/>
              </a:rPr>
              <a:t>T</a:t>
            </a:r>
            <a:r>
              <a:rPr kumimoji="0" lang="ru-RU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itchFamily="18" charset="0"/>
                <a:cs typeface="Times New Roman" pitchFamily="18" charset="0"/>
              </a:rPr>
              <a:t>+0 - </a:t>
            </a:r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itchFamily="18" charset="0"/>
                <a:cs typeface="Times New Roman" pitchFamily="18" charset="0"/>
              </a:rPr>
              <a:t>T</a:t>
            </a:r>
            <a:r>
              <a:rPr kumimoji="0" lang="ru-RU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itchFamily="18" charset="0"/>
                <a:cs typeface="Times New Roman" pitchFamily="18" charset="0"/>
              </a:rPr>
              <a:t>+8 минут)</a:t>
            </a:r>
            <a:endParaRPr kumimoji="0" lang="ru-RU" altLang="zh-CN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itchFamily="18" charset="0"/>
                <a:cs typeface="Times New Roman" pitchFamily="18" charset="0"/>
              </a:rPr>
              <a:t>T</a:t>
            </a:r>
            <a:r>
              <a:rPr kumimoji="0" lang="ru-RU" altLang="zh-CN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itchFamily="18" charset="0"/>
                <a:cs typeface="Times New Roman" pitchFamily="18" charset="0"/>
              </a:rPr>
              <a:t>+0:00 - Запуск двигателей и старт</a:t>
            </a:r>
            <a:endParaRPr kumimoji="0" lang="ru-RU" altLang="zh-CN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itchFamily="18" charset="0"/>
                <a:cs typeface="Times New Roman" pitchFamily="18" charset="0"/>
              </a:rPr>
              <a:t>T</a:t>
            </a:r>
            <a:r>
              <a:rPr kumimoji="0" lang="ru-RU" altLang="zh-CN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itchFamily="18" charset="0"/>
                <a:cs typeface="Times New Roman" pitchFamily="18" charset="0"/>
              </a:rPr>
              <a:t>+1:15 - Отделение ускорителей</a:t>
            </a:r>
            <a:endParaRPr kumimoji="0" lang="ru-RU" altLang="zh-CN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itchFamily="18" charset="0"/>
                <a:cs typeface="Times New Roman" pitchFamily="18" charset="0"/>
              </a:rPr>
              <a:t>T</a:t>
            </a:r>
            <a:r>
              <a:rPr kumimoji="0" lang="ru-RU" altLang="zh-CN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itchFamily="18" charset="0"/>
                <a:cs typeface="Times New Roman" pitchFamily="18" charset="0"/>
              </a:rPr>
              <a:t>+2:30 - Отделение 1-й ступени</a:t>
            </a:r>
            <a:endParaRPr kumimoji="0" lang="ru-RU" altLang="zh-CN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itchFamily="18" charset="0"/>
                <a:cs typeface="Times New Roman" pitchFamily="18" charset="0"/>
              </a:rPr>
              <a:t>T</a:t>
            </a:r>
            <a:r>
              <a:rPr kumimoji="0" lang="ru-RU" altLang="zh-CN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itchFamily="18" charset="0"/>
                <a:cs typeface="Times New Roman" pitchFamily="18" charset="0"/>
              </a:rPr>
              <a:t>+5:00 - </a:t>
            </a:r>
            <a:r>
              <a:rPr kumimoji="0" lang="ru-RU" altLang="zh-CN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ea typeface="Times New Roman" pitchFamily="18" charset="0"/>
                <a:cs typeface="Times New Roman" pitchFamily="18" charset="0"/>
              </a:rPr>
              <a:t>Довыведение</a:t>
            </a:r>
            <a:r>
              <a:rPr kumimoji="0" lang="ru-RU" altLang="zh-CN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itchFamily="18" charset="0"/>
                <a:cs typeface="Times New Roman" pitchFamily="18" charset="0"/>
              </a:rPr>
              <a:t> на орбиту 100×100 км</a:t>
            </a:r>
            <a:endParaRPr kumimoji="0" lang="ru-RU" altLang="zh-CN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itchFamily="18" charset="0"/>
                <a:cs typeface="Times New Roman" pitchFamily="18" charset="0"/>
              </a:rPr>
              <a:t>T</a:t>
            </a:r>
            <a:r>
              <a:rPr kumimoji="0" lang="ru-RU" altLang="zh-CN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itchFamily="18" charset="0"/>
                <a:cs typeface="Times New Roman" pitchFamily="18" charset="0"/>
              </a:rPr>
              <a:t>+8:00 - Отделение 2-й ступени</a:t>
            </a:r>
            <a:endParaRPr kumimoji="0" lang="ru-RU" altLang="zh-CN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itchFamily="18" charset="0"/>
                <a:cs typeface="Times New Roman" pitchFamily="18" charset="0"/>
              </a:rPr>
              <a:t>Фаза 2: Перелёт к Луне (</a:t>
            </a:r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itchFamily="18" charset="0"/>
                <a:cs typeface="Times New Roman" pitchFamily="18" charset="0"/>
              </a:rPr>
              <a:t>T</a:t>
            </a:r>
            <a:r>
              <a:rPr kumimoji="0" lang="ru-RU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itchFamily="18" charset="0"/>
                <a:cs typeface="Times New Roman" pitchFamily="18" charset="0"/>
              </a:rPr>
              <a:t>+8 - </a:t>
            </a:r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itchFamily="18" charset="0"/>
                <a:cs typeface="Times New Roman" pitchFamily="18" charset="0"/>
              </a:rPr>
              <a:t>T</a:t>
            </a:r>
            <a:r>
              <a:rPr kumimoji="0" lang="ru-RU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itchFamily="18" charset="0"/>
                <a:cs typeface="Times New Roman" pitchFamily="18" charset="0"/>
              </a:rPr>
              <a:t>+3 часа)</a:t>
            </a:r>
            <a:endParaRPr kumimoji="0" lang="ru-RU" altLang="zh-CN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itchFamily="18" charset="0"/>
                <a:cs typeface="Times New Roman" pitchFamily="18" charset="0"/>
              </a:rPr>
              <a:t>T</a:t>
            </a:r>
            <a:r>
              <a:rPr kumimoji="0" lang="ru-RU" altLang="zh-CN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itchFamily="18" charset="0"/>
                <a:cs typeface="Times New Roman" pitchFamily="18" charset="0"/>
              </a:rPr>
              <a:t>+15:00 - Манёвр перелёта (</a:t>
            </a:r>
            <a:r>
              <a:rPr kumimoji="0" lang="en-US" altLang="zh-CN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ea typeface="Times New Roman" pitchFamily="18" charset="0"/>
                <a:cs typeface="Times New Roman" pitchFamily="18" charset="0"/>
              </a:rPr>
              <a:t>Δv</a:t>
            </a:r>
            <a:r>
              <a:rPr kumimoji="0" lang="en-US" altLang="zh-CN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itchFamily="18" charset="0"/>
                <a:cs typeface="Times New Roman" pitchFamily="18" charset="0"/>
              </a:rPr>
              <a:t> </a:t>
            </a:r>
            <a:r>
              <a:rPr kumimoji="0" lang="ru-RU" altLang="zh-CN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itchFamily="18" charset="0"/>
                <a:cs typeface="Times New Roman" pitchFamily="18" charset="0"/>
              </a:rPr>
              <a:t>= 860 м/с)</a:t>
            </a:r>
            <a:endParaRPr kumimoji="0" lang="ru-RU" altLang="zh-CN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itchFamily="18" charset="0"/>
                <a:cs typeface="Times New Roman" pitchFamily="18" charset="0"/>
              </a:rPr>
              <a:t>T</a:t>
            </a:r>
            <a:r>
              <a:rPr kumimoji="0" lang="ru-RU" altLang="zh-CN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itchFamily="18" charset="0"/>
                <a:cs typeface="Times New Roman" pitchFamily="18" charset="0"/>
              </a:rPr>
              <a:t>+3ч15м - Вход в сферу влияния </a:t>
            </a:r>
            <a:r>
              <a:rPr kumimoji="0" lang="ru-RU" altLang="zh-CN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ea typeface="Times New Roman" pitchFamily="18" charset="0"/>
                <a:cs typeface="Times New Roman" pitchFamily="18" charset="0"/>
              </a:rPr>
              <a:t>Муны</a:t>
            </a:r>
            <a:endParaRPr kumimoji="0" lang="ru-RU" altLang="zh-CN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itchFamily="18" charset="0"/>
                <a:cs typeface="Times New Roman" pitchFamily="18" charset="0"/>
              </a:rPr>
              <a:t>Фаза 3: Облёт Луны (</a:t>
            </a:r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itchFamily="18" charset="0"/>
                <a:cs typeface="Times New Roman" pitchFamily="18" charset="0"/>
              </a:rPr>
              <a:t>T</a:t>
            </a:r>
            <a:r>
              <a:rPr kumimoji="0" lang="ru-RU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itchFamily="18" charset="0"/>
                <a:cs typeface="Times New Roman" pitchFamily="18" charset="0"/>
              </a:rPr>
              <a:t>+3ч15м - </a:t>
            </a:r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itchFamily="18" charset="0"/>
                <a:cs typeface="Times New Roman" pitchFamily="18" charset="0"/>
              </a:rPr>
              <a:t>T</a:t>
            </a:r>
            <a:r>
              <a:rPr kumimoji="0" lang="ru-RU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itchFamily="18" charset="0"/>
                <a:cs typeface="Times New Roman" pitchFamily="18" charset="0"/>
              </a:rPr>
              <a:t>+3ч45м)</a:t>
            </a:r>
            <a:endParaRPr kumimoji="0" lang="ru-RU" altLang="zh-CN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itchFamily="18" charset="0"/>
                <a:cs typeface="Times New Roman" pitchFamily="18" charset="0"/>
              </a:rPr>
              <a:t>T</a:t>
            </a:r>
            <a:r>
              <a:rPr kumimoji="0" lang="ru-RU" altLang="zh-CN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itchFamily="18" charset="0"/>
                <a:cs typeface="Times New Roman" pitchFamily="18" charset="0"/>
              </a:rPr>
              <a:t>+3ч30м - Пролёт </a:t>
            </a:r>
            <a:r>
              <a:rPr kumimoji="0" lang="ru-RU" altLang="zh-CN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ea typeface="Times New Roman" pitchFamily="18" charset="0"/>
                <a:cs typeface="Times New Roman" pitchFamily="18" charset="0"/>
              </a:rPr>
              <a:t>периапсиса</a:t>
            </a:r>
            <a:r>
              <a:rPr kumimoji="0" lang="ru-RU" altLang="zh-CN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itchFamily="18" charset="0"/>
                <a:cs typeface="Times New Roman" pitchFamily="18" charset="0"/>
              </a:rPr>
              <a:t> (50 км)</a:t>
            </a:r>
            <a:endParaRPr kumimoji="0" lang="ru-RU" altLang="zh-CN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itchFamily="18" charset="0"/>
                <a:cs typeface="Times New Roman" pitchFamily="18" charset="0"/>
              </a:rPr>
              <a:t>T</a:t>
            </a:r>
            <a:r>
              <a:rPr kumimoji="0" lang="ru-RU" altLang="zh-CN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itchFamily="18" charset="0"/>
                <a:cs typeface="Times New Roman" pitchFamily="18" charset="0"/>
              </a:rPr>
              <a:t>+3ч45м - Выход из сферы влияния </a:t>
            </a:r>
            <a:r>
              <a:rPr kumimoji="0" lang="ru-RU" altLang="zh-CN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ea typeface="Times New Roman" pitchFamily="18" charset="0"/>
                <a:cs typeface="Times New Roman" pitchFamily="18" charset="0"/>
              </a:rPr>
              <a:t>Муны</a:t>
            </a:r>
            <a:endParaRPr kumimoji="0" lang="ru-RU" altLang="zh-CN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itchFamily="18" charset="0"/>
                <a:cs typeface="Times New Roman" pitchFamily="18" charset="0"/>
              </a:rPr>
              <a:t>Фаза 4: Возвращение (</a:t>
            </a:r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itchFamily="18" charset="0"/>
                <a:cs typeface="Times New Roman" pitchFamily="18" charset="0"/>
              </a:rPr>
              <a:t>T</a:t>
            </a:r>
            <a:r>
              <a:rPr kumimoji="0" lang="ru-RU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itchFamily="18" charset="0"/>
                <a:cs typeface="Times New Roman" pitchFamily="18" charset="0"/>
              </a:rPr>
              <a:t>+3ч45м - </a:t>
            </a:r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itchFamily="18" charset="0"/>
                <a:cs typeface="Times New Roman" pitchFamily="18" charset="0"/>
              </a:rPr>
              <a:t>T</a:t>
            </a:r>
            <a:r>
              <a:rPr kumimoji="0" lang="ru-RU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itchFamily="18" charset="0"/>
                <a:cs typeface="Times New Roman" pitchFamily="18" charset="0"/>
              </a:rPr>
              <a:t>+6ч)</a:t>
            </a:r>
            <a:endParaRPr kumimoji="0" lang="ru-RU" altLang="zh-CN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itchFamily="18" charset="0"/>
                <a:cs typeface="Times New Roman" pitchFamily="18" charset="0"/>
              </a:rPr>
              <a:t>T</a:t>
            </a:r>
            <a:r>
              <a:rPr kumimoji="0" lang="ru-RU" altLang="zh-CN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itchFamily="18" charset="0"/>
                <a:cs typeface="Times New Roman" pitchFamily="18" charset="0"/>
              </a:rPr>
              <a:t>+4ч00м - Коррекция траектории</a:t>
            </a:r>
            <a:endParaRPr kumimoji="0" lang="ru-RU" altLang="zh-CN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itchFamily="18" charset="0"/>
                <a:cs typeface="Times New Roman" pitchFamily="18" charset="0"/>
              </a:rPr>
              <a:t>T</a:t>
            </a:r>
            <a:r>
              <a:rPr kumimoji="0" lang="ru-RU" altLang="zh-CN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itchFamily="18" charset="0"/>
                <a:cs typeface="Times New Roman" pitchFamily="18" charset="0"/>
              </a:rPr>
              <a:t>+5ч45м - Вход в атмосферу </a:t>
            </a:r>
            <a:r>
              <a:rPr kumimoji="0" lang="ru-RU" altLang="zh-CN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ea typeface="Times New Roman" pitchFamily="18" charset="0"/>
                <a:cs typeface="Times New Roman" pitchFamily="18" charset="0"/>
              </a:rPr>
              <a:t>Кербина</a:t>
            </a:r>
            <a:endParaRPr kumimoji="0" lang="en-US" altLang="zh-CN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ea typeface="Times New Roman" pitchFamily="18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itchFamily="18" charset="0"/>
                <a:cs typeface="Arial" pitchFamily="34" charset="0"/>
              </a:rPr>
              <a:t>T</a:t>
            </a:r>
            <a:r>
              <a:rPr kumimoji="0" lang="ru-RU" altLang="zh-CN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itchFamily="18" charset="0"/>
                <a:cs typeface="Arial" pitchFamily="34" charset="0"/>
              </a:rPr>
              <a:t>+6ч00м - Посадка в океан</a:t>
            </a:r>
            <a:br>
              <a:rPr kumimoji="0" lang="ru-RU" altLang="zh-CN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itchFamily="18" charset="0"/>
                <a:cs typeface="Arial" pitchFamily="34" charset="0"/>
              </a:rPr>
            </a:br>
            <a:endParaRPr kumimoji="0" lang="ru-RU" altLang="zh-CN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itchFamily="34" charset="0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47725" y="2533650"/>
            <a:ext cx="8204418" cy="527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Прямоугольник 9"/>
          <p:cNvSpPr/>
          <p:nvPr/>
        </p:nvSpPr>
        <p:spPr>
          <a:xfrm>
            <a:off x="4972050" y="710684"/>
            <a:ext cx="781049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7200" b="1" dirty="0"/>
              <a:t>Протокол полёта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66324D-D2C6-F27C-4CE5-8F92CDB895D5}"/>
              </a:ext>
            </a:extLst>
          </p:cNvPr>
          <p:cNvSpPr txBox="1"/>
          <p:nvPr/>
        </p:nvSpPr>
        <p:spPr>
          <a:xfrm>
            <a:off x="17285833" y="9461249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14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D8955F2-FB4F-94C6-B0EC-9FDA3DEC03DE}"/>
              </a:ext>
            </a:extLst>
          </p:cNvPr>
          <p:cNvSpPr txBox="1"/>
          <p:nvPr/>
        </p:nvSpPr>
        <p:spPr>
          <a:xfrm>
            <a:off x="395288" y="346281"/>
            <a:ext cx="43560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/>
              <a:t>Буэнос-Айрэс</a:t>
            </a:r>
            <a:endParaRPr lang="en-US" sz="2400" b="1" spc="-100" dirty="0">
              <a:latin typeface="Inter" panose="02000503000000020004" pitchFamily="2" charset="0"/>
              <a:ea typeface="Inter" panose="02000503000000020004" pitchFamily="2" charset="0"/>
              <a:cs typeface="Plus Jakarta Sans" pitchFamily="2" charset="77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7BAA3C-0312-B157-ECAC-85805971CA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1BA0B95-9BEE-08FA-6B3D-E5E137BCF736}"/>
              </a:ext>
            </a:extLst>
          </p:cNvPr>
          <p:cNvSpPr txBox="1"/>
          <p:nvPr/>
        </p:nvSpPr>
        <p:spPr>
          <a:xfrm>
            <a:off x="17285833" y="9461249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15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862639E-9EDF-8A58-2303-F978A3647034}"/>
              </a:ext>
            </a:extLst>
          </p:cNvPr>
          <p:cNvSpPr txBox="1"/>
          <p:nvPr/>
        </p:nvSpPr>
        <p:spPr>
          <a:xfrm>
            <a:off x="395288" y="346281"/>
            <a:ext cx="43560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/>
              <a:t>Буэнос-Айрэс</a:t>
            </a:r>
            <a:endParaRPr lang="en-US" sz="2400" b="1" spc="-100" dirty="0">
              <a:latin typeface="Inter" panose="02000503000000020004" pitchFamily="2" charset="0"/>
              <a:ea typeface="Inter" panose="02000503000000020004" pitchFamily="2" charset="0"/>
              <a:cs typeface="Plus Jakarta Sans" pitchFamily="2" charset="77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ECD6FF2-F66F-5859-5917-A8725BFCC2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546" y="2945978"/>
            <a:ext cx="10618681" cy="439504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C44CB06-55FD-810C-B9C5-4A37E1EA9786}"/>
              </a:ext>
            </a:extLst>
          </p:cNvPr>
          <p:cNvSpPr txBox="1"/>
          <p:nvPr/>
        </p:nvSpPr>
        <p:spPr>
          <a:xfrm>
            <a:off x="661546" y="1891863"/>
            <a:ext cx="40014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b="1" dirty="0"/>
              <a:t>Сравнение данных</a:t>
            </a:r>
          </a:p>
        </p:txBody>
      </p:sp>
    </p:spTree>
    <p:extLst>
      <p:ext uri="{BB962C8B-B14F-4D97-AF65-F5344CB8AC3E}">
        <p14:creationId xmlns:p14="http://schemas.microsoft.com/office/powerpoint/2010/main" val="27138499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B5F814-F00C-8A20-3FD4-98CE3D805A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E2D9498A-D0CE-8729-5FF2-518592049C2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>
          <a:xfrm>
            <a:off x="-2" y="3537285"/>
            <a:ext cx="18288000" cy="674971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95CE4B7-D6F0-2576-B93E-2871A7B1A0DC}"/>
              </a:ext>
            </a:extLst>
          </p:cNvPr>
          <p:cNvSpPr txBox="1"/>
          <p:nvPr/>
        </p:nvSpPr>
        <p:spPr>
          <a:xfrm>
            <a:off x="395288" y="346281"/>
            <a:ext cx="43560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/>
              <a:t>Буэнос-Айрэс</a:t>
            </a:r>
            <a:endParaRPr lang="en-US" sz="2400" b="1" spc="-100" dirty="0">
              <a:latin typeface="Inter" panose="02000503000000020004" pitchFamily="2" charset="0"/>
              <a:ea typeface="Inter" panose="02000503000000020004" pitchFamily="2" charset="0"/>
              <a:cs typeface="Plus Jakarta Sans" pitchFamily="2" charset="7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20CF7CA-6E47-5A1A-E19C-2CD9C6049DBA}"/>
              </a:ext>
            </a:extLst>
          </p:cNvPr>
          <p:cNvSpPr txBox="1"/>
          <p:nvPr/>
        </p:nvSpPr>
        <p:spPr>
          <a:xfrm>
            <a:off x="13142259" y="346282"/>
            <a:ext cx="47504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400" b="1" spc="-100" dirty="0">
                <a:latin typeface="Inter" panose="02000503000000020004" pitchFamily="2" charset="0"/>
                <a:ea typeface="Inter" panose="02000503000000020004" pitchFamily="2" charset="0"/>
                <a:cs typeface="Plus Jakarta Sans" pitchFamily="2" charset="77"/>
              </a:rPr>
              <a:t>Цель и задачи</a:t>
            </a:r>
            <a:endParaRPr lang="en-US" sz="2400" b="1" spc="-100" dirty="0">
              <a:latin typeface="Inter" panose="02000503000000020004" pitchFamily="2" charset="0"/>
              <a:ea typeface="Inter" panose="02000503000000020004" pitchFamily="2" charset="0"/>
              <a:cs typeface="Plus Jakarta Sans" pitchFamily="2" charset="7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8FDCF0F-4148-3BF6-EA66-DFFFA09F647E}"/>
              </a:ext>
            </a:extLst>
          </p:cNvPr>
          <p:cNvSpPr txBox="1"/>
          <p:nvPr/>
        </p:nvSpPr>
        <p:spPr>
          <a:xfrm>
            <a:off x="2557995" y="1734659"/>
            <a:ext cx="123243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7200" b="1" dirty="0"/>
              <a:t>Достигнутые результаты: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C3BC102-D116-74BE-88E0-E71D85CBEFB9}"/>
              </a:ext>
            </a:extLst>
          </p:cNvPr>
          <p:cNvSpPr txBox="1"/>
          <p:nvPr/>
        </p:nvSpPr>
        <p:spPr>
          <a:xfrm>
            <a:off x="17898532" y="982133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  <a:endParaRPr lang="ru-RU" dirty="0"/>
          </a:p>
        </p:txBody>
      </p:sp>
      <p:cxnSp>
        <p:nvCxnSpPr>
          <p:cNvPr id="16" name="Straight Connector 21">
            <a:extLst>
              <a:ext uri="{FF2B5EF4-FFF2-40B4-BE49-F238E27FC236}">
                <a16:creationId xmlns:a16="http://schemas.microsoft.com/office/drawing/2014/main" id="{EB022593-5CDC-9A83-74FE-D90560F7A8A9}"/>
              </a:ext>
            </a:extLst>
          </p:cNvPr>
          <p:cNvCxnSpPr>
            <a:cxnSpLocks/>
          </p:cNvCxnSpPr>
          <p:nvPr/>
        </p:nvCxnSpPr>
        <p:spPr>
          <a:xfrm>
            <a:off x="575792" y="6479434"/>
            <a:ext cx="641344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21">
            <a:extLst>
              <a:ext uri="{FF2B5EF4-FFF2-40B4-BE49-F238E27FC236}">
                <a16:creationId xmlns:a16="http://schemas.microsoft.com/office/drawing/2014/main" id="{D5330565-1546-A5EA-6D18-2188FCDB4ED6}"/>
              </a:ext>
            </a:extLst>
          </p:cNvPr>
          <p:cNvCxnSpPr>
            <a:cxnSpLocks/>
          </p:cNvCxnSpPr>
          <p:nvPr/>
        </p:nvCxnSpPr>
        <p:spPr>
          <a:xfrm>
            <a:off x="575792" y="8059421"/>
            <a:ext cx="641344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1">
            <a:extLst>
              <a:ext uri="{FF2B5EF4-FFF2-40B4-BE49-F238E27FC236}">
                <a16:creationId xmlns:a16="http://schemas.microsoft.com/office/drawing/2014/main" id="{7A4BB507-A09A-7F3F-35E6-4B9048CCC1B0}"/>
              </a:ext>
            </a:extLst>
          </p:cNvPr>
          <p:cNvCxnSpPr>
            <a:cxnSpLocks/>
          </p:cNvCxnSpPr>
          <p:nvPr/>
        </p:nvCxnSpPr>
        <p:spPr>
          <a:xfrm>
            <a:off x="9227694" y="6479434"/>
            <a:ext cx="641344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1">
            <a:extLst>
              <a:ext uri="{FF2B5EF4-FFF2-40B4-BE49-F238E27FC236}">
                <a16:creationId xmlns:a16="http://schemas.microsoft.com/office/drawing/2014/main" id="{6448409A-51B2-6A27-0482-913B44A71D75}"/>
              </a:ext>
            </a:extLst>
          </p:cNvPr>
          <p:cNvCxnSpPr>
            <a:cxnSpLocks/>
          </p:cNvCxnSpPr>
          <p:nvPr/>
        </p:nvCxnSpPr>
        <p:spPr>
          <a:xfrm>
            <a:off x="9227694" y="8059421"/>
            <a:ext cx="641344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913" name="Rectangle 1"/>
          <p:cNvSpPr>
            <a:spLocks noChangeArrowheads="1"/>
          </p:cNvSpPr>
          <p:nvPr/>
        </p:nvSpPr>
        <p:spPr bwMode="auto">
          <a:xfrm>
            <a:off x="1390650" y="4130571"/>
            <a:ext cx="15735300" cy="54987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zh-CN" sz="4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✅ Успешный автоматический старт и вывод на орбиту</a:t>
            </a:r>
            <a:endParaRPr kumimoji="0" lang="ru-RU" altLang="zh-CN" sz="4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zh-CN" sz="4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✅ Точный перелёт к Муне с первой попытки</a:t>
            </a:r>
            <a:endParaRPr kumimoji="0" lang="ru-RU" altLang="zh-CN" sz="4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zh-CN" sz="4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✅ Облёт Луны на расстоянии 50 км от поверхности</a:t>
            </a:r>
            <a:endParaRPr kumimoji="0" lang="ru-RU" altLang="zh-CN" sz="4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zh-CN" sz="4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✅ Безопасное возвращение и посадка на Кербин</a:t>
            </a:r>
            <a:endParaRPr kumimoji="0" lang="ru-RU" altLang="zh-CN" sz="4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zh-CN" sz="4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✅ Все системы корабля работали штатно</a:t>
            </a:r>
            <a:endParaRPr kumimoji="0" lang="ru-RU" altLang="zh-CN" sz="4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566324D-D2C6-F27C-4CE5-8F92CDB895D5}"/>
              </a:ext>
            </a:extLst>
          </p:cNvPr>
          <p:cNvSpPr txBox="1"/>
          <p:nvPr/>
        </p:nvSpPr>
        <p:spPr>
          <a:xfrm>
            <a:off x="17285833" y="9461249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val="30837402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42" name="AutoShape 6" descr="https://kkm.center/upload/iblock/d66/4ndqp7bgd8x0qqnwethc7pscyoncyhsi/kach_11zon.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39944" name="Picture 8" descr="https://sk-forvard.ru/image/catalog/icons/forvard_icon_03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347325" y="3230562"/>
            <a:ext cx="6507350" cy="6503117"/>
          </a:xfrm>
          <a:prstGeom prst="rect">
            <a:avLst/>
          </a:prstGeom>
          <a:noFill/>
        </p:spPr>
      </p:pic>
      <p:sp>
        <p:nvSpPr>
          <p:cNvPr id="39945" name="Rectangle 9"/>
          <p:cNvSpPr>
            <a:spLocks noChangeArrowheads="1"/>
          </p:cNvSpPr>
          <p:nvPr/>
        </p:nvSpPr>
        <p:spPr bwMode="auto">
          <a:xfrm>
            <a:off x="1847850" y="2111864"/>
            <a:ext cx="8039100" cy="45011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152352" rIns="91440" bIns="38088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zh-CN" sz="4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Технические показатели: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CN" sz="4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Times New Roman" pitchFamily="18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zh-CN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Общее время миссии: 6 часов</a:t>
            </a:r>
            <a:endParaRPr kumimoji="0" lang="ru-RU" altLang="zh-CN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zh-CN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Израсходованное </a:t>
            </a:r>
            <a:r>
              <a:rPr kumimoji="0" lang="en-US" altLang="zh-CN" sz="4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Δv</a:t>
            </a:r>
            <a:r>
              <a:rPr kumimoji="0" lang="ru-RU" altLang="zh-CN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: 5120 м/с</a:t>
            </a:r>
            <a:endParaRPr kumimoji="0" lang="ru-RU" altLang="zh-CN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zh-CN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Точность посадки: ±50 км от цели</a:t>
            </a:r>
            <a:endParaRPr kumimoji="0" lang="ru-RU" altLang="zh-CN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zh-CN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Научные данные: собраны фотографии и измерения</a:t>
            </a:r>
            <a:endParaRPr kumimoji="0" lang="ru-RU" altLang="zh-CN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66324D-D2C6-F27C-4CE5-8F92CDB895D5}"/>
              </a:ext>
            </a:extLst>
          </p:cNvPr>
          <p:cNvSpPr txBox="1"/>
          <p:nvPr/>
        </p:nvSpPr>
        <p:spPr>
          <a:xfrm>
            <a:off x="17285833" y="9461249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17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9EDBC9E-A735-4E87-7B86-EC89E3DF29FC}"/>
              </a:ext>
            </a:extLst>
          </p:cNvPr>
          <p:cNvSpPr txBox="1"/>
          <p:nvPr/>
        </p:nvSpPr>
        <p:spPr>
          <a:xfrm>
            <a:off x="395288" y="346281"/>
            <a:ext cx="43560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/>
              <a:t>Буэнос-Айрэс</a:t>
            </a:r>
            <a:endParaRPr lang="en-US" sz="2400" b="1" spc="-100" dirty="0">
              <a:latin typeface="Inter" panose="02000503000000020004" pitchFamily="2" charset="0"/>
              <a:ea typeface="Inter" panose="02000503000000020004" pitchFamily="2" charset="0"/>
              <a:cs typeface="Plus Jakarta Sans" pitchFamily="2" charset="77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B5F814-F00C-8A20-3FD4-98CE3D805A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E2D9498A-D0CE-8729-5FF2-518592049C2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>
          <a:xfrm>
            <a:off x="-2" y="3537285"/>
            <a:ext cx="18288000" cy="674971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95CE4B7-D6F0-2576-B93E-2871A7B1A0DC}"/>
              </a:ext>
            </a:extLst>
          </p:cNvPr>
          <p:cNvSpPr txBox="1"/>
          <p:nvPr/>
        </p:nvSpPr>
        <p:spPr>
          <a:xfrm>
            <a:off x="395288" y="346281"/>
            <a:ext cx="43560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/>
              <a:t>Буэнос-Айрэс</a:t>
            </a:r>
            <a:endParaRPr lang="en-US" sz="2400" b="1" spc="-100" dirty="0">
              <a:latin typeface="Inter" panose="02000503000000020004" pitchFamily="2" charset="0"/>
              <a:ea typeface="Inter" panose="02000503000000020004" pitchFamily="2" charset="0"/>
              <a:cs typeface="Plus Jakarta Sans" pitchFamily="2" charset="7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20CF7CA-6E47-5A1A-E19C-2CD9C6049DBA}"/>
              </a:ext>
            </a:extLst>
          </p:cNvPr>
          <p:cNvSpPr txBox="1"/>
          <p:nvPr/>
        </p:nvSpPr>
        <p:spPr>
          <a:xfrm>
            <a:off x="13142259" y="346282"/>
            <a:ext cx="47504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400" b="1" spc="-100" dirty="0">
                <a:latin typeface="Inter" panose="02000503000000020004" pitchFamily="2" charset="0"/>
                <a:ea typeface="Inter" panose="02000503000000020004" pitchFamily="2" charset="0"/>
                <a:cs typeface="Plus Jakarta Sans" pitchFamily="2" charset="77"/>
              </a:rPr>
              <a:t>Цель и задачи</a:t>
            </a:r>
            <a:endParaRPr lang="en-US" sz="2400" b="1" spc="-100" dirty="0">
              <a:latin typeface="Inter" panose="02000503000000020004" pitchFamily="2" charset="0"/>
              <a:ea typeface="Inter" panose="02000503000000020004" pitchFamily="2" charset="0"/>
              <a:cs typeface="Plus Jakarta Sans" pitchFamily="2" charset="7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8FDCF0F-4148-3BF6-EA66-DFFFA09F647E}"/>
              </a:ext>
            </a:extLst>
          </p:cNvPr>
          <p:cNvSpPr txBox="1"/>
          <p:nvPr/>
        </p:nvSpPr>
        <p:spPr>
          <a:xfrm>
            <a:off x="2557995" y="1734659"/>
            <a:ext cx="123243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7200" b="1" dirty="0"/>
              <a:t>Выводы: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C3BC102-D116-74BE-88E0-E71D85CBEFB9}"/>
              </a:ext>
            </a:extLst>
          </p:cNvPr>
          <p:cNvSpPr txBox="1"/>
          <p:nvPr/>
        </p:nvSpPr>
        <p:spPr>
          <a:xfrm>
            <a:off x="17898532" y="982133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  <a:endParaRPr lang="ru-RU" dirty="0"/>
          </a:p>
        </p:txBody>
      </p:sp>
      <p:cxnSp>
        <p:nvCxnSpPr>
          <p:cNvPr id="16" name="Straight Connector 21">
            <a:extLst>
              <a:ext uri="{FF2B5EF4-FFF2-40B4-BE49-F238E27FC236}">
                <a16:creationId xmlns:a16="http://schemas.microsoft.com/office/drawing/2014/main" id="{EB022593-5CDC-9A83-74FE-D90560F7A8A9}"/>
              </a:ext>
            </a:extLst>
          </p:cNvPr>
          <p:cNvCxnSpPr>
            <a:cxnSpLocks/>
          </p:cNvCxnSpPr>
          <p:nvPr/>
        </p:nvCxnSpPr>
        <p:spPr>
          <a:xfrm>
            <a:off x="575792" y="6479434"/>
            <a:ext cx="641344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21">
            <a:extLst>
              <a:ext uri="{FF2B5EF4-FFF2-40B4-BE49-F238E27FC236}">
                <a16:creationId xmlns:a16="http://schemas.microsoft.com/office/drawing/2014/main" id="{D5330565-1546-A5EA-6D18-2188FCDB4ED6}"/>
              </a:ext>
            </a:extLst>
          </p:cNvPr>
          <p:cNvCxnSpPr>
            <a:cxnSpLocks/>
          </p:cNvCxnSpPr>
          <p:nvPr/>
        </p:nvCxnSpPr>
        <p:spPr>
          <a:xfrm>
            <a:off x="575792" y="8059421"/>
            <a:ext cx="641344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1">
            <a:extLst>
              <a:ext uri="{FF2B5EF4-FFF2-40B4-BE49-F238E27FC236}">
                <a16:creationId xmlns:a16="http://schemas.microsoft.com/office/drawing/2014/main" id="{7A4BB507-A09A-7F3F-35E6-4B9048CCC1B0}"/>
              </a:ext>
            </a:extLst>
          </p:cNvPr>
          <p:cNvCxnSpPr>
            <a:cxnSpLocks/>
          </p:cNvCxnSpPr>
          <p:nvPr/>
        </p:nvCxnSpPr>
        <p:spPr>
          <a:xfrm>
            <a:off x="9227694" y="6479434"/>
            <a:ext cx="641344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1">
            <a:extLst>
              <a:ext uri="{FF2B5EF4-FFF2-40B4-BE49-F238E27FC236}">
                <a16:creationId xmlns:a16="http://schemas.microsoft.com/office/drawing/2014/main" id="{6448409A-51B2-6A27-0482-913B44A71D75}"/>
              </a:ext>
            </a:extLst>
          </p:cNvPr>
          <p:cNvCxnSpPr>
            <a:cxnSpLocks/>
          </p:cNvCxnSpPr>
          <p:nvPr/>
        </p:nvCxnSpPr>
        <p:spPr>
          <a:xfrm>
            <a:off x="9227694" y="8059421"/>
            <a:ext cx="641344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913" name="Rectangle 1"/>
          <p:cNvSpPr>
            <a:spLocks noChangeArrowheads="1"/>
          </p:cNvSpPr>
          <p:nvPr/>
        </p:nvSpPr>
        <p:spPr bwMode="auto">
          <a:xfrm>
            <a:off x="1276350" y="4034273"/>
            <a:ext cx="15735300" cy="57861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just" defTabSz="914400" fontAlgn="base">
              <a:spcBef>
                <a:spcPct val="0"/>
              </a:spcBef>
              <a:spcAft>
                <a:spcPct val="0"/>
              </a:spcAft>
            </a:pPr>
            <a:r>
              <a:rPr lang="ru-RU" altLang="zh-CN" sz="4800" dirty="0">
                <a:solidFill>
                  <a:schemeClr val="bg1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✅ Проект доказал возможность создания полностью автоматической системы для орбитального облёта Луны.</a:t>
            </a:r>
          </a:p>
          <a:p>
            <a:pPr algn="just" defTabSz="914400" fontAlgn="base">
              <a:spcBef>
                <a:spcPct val="0"/>
              </a:spcBef>
              <a:spcAft>
                <a:spcPct val="0"/>
              </a:spcAft>
            </a:pPr>
            <a:r>
              <a:rPr lang="ru-RU" altLang="zh-CN" sz="1000" dirty="0">
                <a:solidFill>
                  <a:schemeClr val="bg1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</a:t>
            </a:r>
            <a:endParaRPr kumimoji="0" lang="ru-RU" altLang="zh-CN" sz="1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lvl="0" algn="just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ru-RU" altLang="zh-CN" sz="4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✅ </a:t>
            </a:r>
            <a:r>
              <a:rPr lang="ru-RU" altLang="zh-CN" sz="4800" dirty="0">
                <a:solidFill>
                  <a:schemeClr val="bg1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Математические модели показали высокую точность, программное обеспечение работало стабильно, конструкция ракеты оказалась оптимальной для поставленной задачи.</a:t>
            </a:r>
            <a:endParaRPr kumimoji="0" lang="ru-RU" altLang="zh-CN" sz="4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zh-CN" sz="4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566324D-D2C6-F27C-4CE5-8F92CDB895D5}"/>
              </a:ext>
            </a:extLst>
          </p:cNvPr>
          <p:cNvSpPr txBox="1"/>
          <p:nvPr/>
        </p:nvSpPr>
        <p:spPr>
          <a:xfrm>
            <a:off x="17285833" y="9461249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30837402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1314450" y="1600885"/>
            <a:ext cx="9144000" cy="141577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ru-RU" sz="5400" b="1" dirty="0"/>
              <a:t>Программная реализация</a:t>
            </a:r>
          </a:p>
          <a:p>
            <a:endParaRPr lang="ru-RU" sz="3200" dirty="0"/>
          </a:p>
        </p:txBody>
      </p:sp>
      <p:pic>
        <p:nvPicPr>
          <p:cNvPr id="35842" name="Picture 2" descr="https://www.dlh.net/public/data/Projects/27413/logo_3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14450" y="3762374"/>
            <a:ext cx="6362700" cy="2409826"/>
          </a:xfrm>
          <a:prstGeom prst="rect">
            <a:avLst/>
          </a:prstGeom>
          <a:noFill/>
        </p:spPr>
      </p:pic>
      <p:pic>
        <p:nvPicPr>
          <p:cNvPr id="35844" name="Picture 4" descr="https://i.pinimg.com/originals/94/38/03/943803c137dc211e2279dbe80a17c40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14450" y="7412421"/>
            <a:ext cx="7060053" cy="2048828"/>
          </a:xfrm>
          <a:prstGeom prst="rect">
            <a:avLst/>
          </a:prstGeom>
          <a:noFill/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566324D-D2C6-F27C-4CE5-8F92CDB895D5}"/>
              </a:ext>
            </a:extLst>
          </p:cNvPr>
          <p:cNvSpPr txBox="1"/>
          <p:nvPr/>
        </p:nvSpPr>
        <p:spPr>
          <a:xfrm>
            <a:off x="17285833" y="9461249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19</a:t>
            </a:r>
          </a:p>
        </p:txBody>
      </p:sp>
      <p:pic>
        <p:nvPicPr>
          <p:cNvPr id="3" name="Рисунок 2" descr="Изображение выглядит как шаблон, прямоугольный, пиксель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B0B64302-DB02-20C8-F7CD-A620D38F89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0950" y="2107543"/>
            <a:ext cx="5304878" cy="53048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2575ABA-3474-28AF-3797-B4577EF9823C}"/>
              </a:ext>
            </a:extLst>
          </p:cNvPr>
          <p:cNvSpPr txBox="1"/>
          <p:nvPr/>
        </p:nvSpPr>
        <p:spPr>
          <a:xfrm>
            <a:off x="11410950" y="7607441"/>
            <a:ext cx="9144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 err="1"/>
              <a:t>https</a:t>
            </a:r>
            <a:r>
              <a:rPr lang="ru-RU" sz="2400" dirty="0"/>
              <a:t>://</a:t>
            </a:r>
            <a:r>
              <a:rPr lang="ru-RU" sz="2400" dirty="0" err="1"/>
              <a:t>github.com</a:t>
            </a:r>
            <a:r>
              <a:rPr lang="ru-RU" sz="2400" dirty="0"/>
              <a:t>/k0nAtbl4/</a:t>
            </a:r>
            <a:r>
              <a:rPr lang="ru-RU" sz="2400" dirty="0" err="1"/>
              <a:t>varkt</a:t>
            </a:r>
            <a:endParaRPr lang="ru-RU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BE44CF-53CF-7032-4665-CD16491812BE}"/>
              </a:ext>
            </a:extLst>
          </p:cNvPr>
          <p:cNvSpPr txBox="1"/>
          <p:nvPr/>
        </p:nvSpPr>
        <p:spPr>
          <a:xfrm>
            <a:off x="395288" y="346281"/>
            <a:ext cx="43560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/>
              <a:t>Буэнос-Айрэс</a:t>
            </a:r>
            <a:endParaRPr lang="en-US" sz="2400" b="1" spc="-100" dirty="0">
              <a:latin typeface="Inter" panose="02000503000000020004" pitchFamily="2" charset="0"/>
              <a:ea typeface="Inter" panose="02000503000000020004" pitchFamily="2" charset="0"/>
              <a:cs typeface="Plus Jakarta Sans" pitchFamily="2" charset="77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65421E08-2B7B-C3E3-DAC6-F014DE630AB4}"/>
              </a:ext>
            </a:extLst>
          </p:cNvPr>
          <p:cNvSpPr txBox="1"/>
          <p:nvPr/>
        </p:nvSpPr>
        <p:spPr>
          <a:xfrm>
            <a:off x="395288" y="346282"/>
            <a:ext cx="43560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/>
              <a:t>Буэнос-Айрэс</a:t>
            </a:r>
            <a:endParaRPr lang="en-US" sz="2400" b="1" spc="-100" dirty="0">
              <a:latin typeface="Inter" panose="02000503000000020004" pitchFamily="2" charset="0"/>
              <a:ea typeface="Inter" panose="02000503000000020004" pitchFamily="2" charset="0"/>
              <a:cs typeface="Plus Jakarta Sans" pitchFamily="2" charset="7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CB56D06-3DFD-72E8-691B-1558CA6B23D9}"/>
              </a:ext>
            </a:extLst>
          </p:cNvPr>
          <p:cNvSpPr txBox="1"/>
          <p:nvPr/>
        </p:nvSpPr>
        <p:spPr>
          <a:xfrm>
            <a:off x="13142259" y="346282"/>
            <a:ext cx="47504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400" b="1" spc="-100" dirty="0">
                <a:latin typeface="Inter" panose="02000503000000020004" pitchFamily="2" charset="0"/>
                <a:ea typeface="Inter" panose="02000503000000020004" pitchFamily="2" charset="0"/>
                <a:cs typeface="Plus Jakarta Sans" pitchFamily="2" charset="77"/>
              </a:rPr>
              <a:t>Состав команды</a:t>
            </a:r>
            <a:endParaRPr lang="en-US" sz="2400" b="1" spc="-100" dirty="0">
              <a:latin typeface="Inter" panose="02000503000000020004" pitchFamily="2" charset="0"/>
              <a:ea typeface="Inter" panose="02000503000000020004" pitchFamily="2" charset="0"/>
              <a:cs typeface="Plus Jakarta Sans" pitchFamily="2" charset="7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D48CCFC-36D3-E40F-8198-455597ED6F9D}"/>
              </a:ext>
            </a:extLst>
          </p:cNvPr>
          <p:cNvSpPr txBox="1"/>
          <p:nvPr/>
        </p:nvSpPr>
        <p:spPr>
          <a:xfrm>
            <a:off x="3490442" y="1782789"/>
            <a:ext cx="1232434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8800" b="1" dirty="0">
                <a:latin typeface="Plus Jakarta Sans" pitchFamily="2" charset="77"/>
                <a:cs typeface="Plus Jakarta Sans" pitchFamily="2" charset="77"/>
              </a:rPr>
              <a:t>Наша команда</a:t>
            </a:r>
            <a:endParaRPr lang="en-US" sz="8800" b="1" dirty="0">
              <a:latin typeface="Plus Jakarta Sans" pitchFamily="2" charset="77"/>
              <a:cs typeface="Plus Jakarta Sans" pitchFamily="2" charset="7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2033855-E403-92EE-23ED-5F451FE3C10E}"/>
              </a:ext>
            </a:extLst>
          </p:cNvPr>
          <p:cNvSpPr txBox="1"/>
          <p:nvPr/>
        </p:nvSpPr>
        <p:spPr>
          <a:xfrm>
            <a:off x="461492" y="4197393"/>
            <a:ext cx="61869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b="1" dirty="0" err="1"/>
              <a:t>Сереп</a:t>
            </a:r>
            <a:r>
              <a:rPr lang="ru-RU" sz="2800" b="1" dirty="0"/>
              <a:t> </a:t>
            </a:r>
            <a:r>
              <a:rPr lang="ru-RU" sz="2800" b="1" dirty="0" err="1"/>
              <a:t>Начын</a:t>
            </a:r>
            <a:r>
              <a:rPr lang="ru-RU" sz="2800" b="1" dirty="0"/>
              <a:t> </a:t>
            </a:r>
            <a:r>
              <a:rPr lang="ru-RU" sz="2800" b="1" dirty="0" err="1"/>
              <a:t>Мергенович</a:t>
            </a:r>
            <a:endParaRPr lang="en-US" sz="2800" b="1" spc="-100" dirty="0">
              <a:latin typeface="Inter" panose="02000503000000020004" pitchFamily="2" charset="0"/>
              <a:ea typeface="Inter" panose="02000503000000020004" pitchFamily="2" charset="0"/>
              <a:cs typeface="Plus Jakarta Sans" pitchFamily="2" charset="77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68E0140-4DF4-5BAE-7F33-78FBBFEE6667}"/>
              </a:ext>
            </a:extLst>
          </p:cNvPr>
          <p:cNvCxnSpPr>
            <a:cxnSpLocks/>
          </p:cNvCxnSpPr>
          <p:nvPr/>
        </p:nvCxnSpPr>
        <p:spPr>
          <a:xfrm>
            <a:off x="461493" y="6138953"/>
            <a:ext cx="641344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30E3FCDA-BDEE-8538-9524-52B4B18AC295}"/>
              </a:ext>
            </a:extLst>
          </p:cNvPr>
          <p:cNvSpPr txBox="1"/>
          <p:nvPr/>
        </p:nvSpPr>
        <p:spPr>
          <a:xfrm>
            <a:off x="395288" y="6555672"/>
            <a:ext cx="51037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b="1" dirty="0" err="1"/>
              <a:t>Лёдов</a:t>
            </a:r>
            <a:r>
              <a:rPr lang="ru-RU" sz="2800" b="1" dirty="0"/>
              <a:t> Константин Олегович </a:t>
            </a:r>
            <a:endParaRPr lang="en-US" sz="2800" b="1" spc="-100" dirty="0">
              <a:latin typeface="Inter" panose="02000503000000020004" pitchFamily="2" charset="0"/>
              <a:ea typeface="Inter" panose="02000503000000020004" pitchFamily="2" charset="0"/>
              <a:cs typeface="Plus Jakarta Sans" pitchFamily="2" charset="7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3DD924-3415-A0EE-DB26-995EDA10C823}"/>
              </a:ext>
            </a:extLst>
          </p:cNvPr>
          <p:cNvSpPr txBox="1"/>
          <p:nvPr/>
        </p:nvSpPr>
        <p:spPr>
          <a:xfrm>
            <a:off x="461492" y="4890023"/>
            <a:ext cx="778715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000" dirty="0"/>
              <a:t>Лидер команды / Главный конструктор.</a:t>
            </a:r>
            <a:r>
              <a:rPr lang="en-US" sz="2000" dirty="0"/>
              <a:t> </a:t>
            </a:r>
            <a:r>
              <a:rPr lang="ru-RU" sz="2000" dirty="0"/>
              <a:t>Отвечал за общее руководство проектом, проектирование и сборку космического аппарата в </a:t>
            </a:r>
            <a:r>
              <a:rPr lang="en-US" sz="2000" dirty="0"/>
              <a:t>KSP</a:t>
            </a:r>
            <a:r>
              <a:rPr lang="ru-RU" sz="2000" dirty="0"/>
              <a:t>, подбор компонентов и расчёт </a:t>
            </a:r>
            <a:r>
              <a:rPr lang="ru-RU" sz="2000" dirty="0" err="1"/>
              <a:t>массо</a:t>
            </a:r>
            <a:r>
              <a:rPr lang="ru-RU" sz="2000" dirty="0"/>
              <a:t>-габаритных характеристик.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B71186-E3B7-25C0-7B53-906C438E91E3}"/>
              </a:ext>
            </a:extLst>
          </p:cNvPr>
          <p:cNvSpPr txBox="1"/>
          <p:nvPr/>
        </p:nvSpPr>
        <p:spPr>
          <a:xfrm>
            <a:off x="10390467" y="4268462"/>
            <a:ext cx="66783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b="1" dirty="0" err="1"/>
              <a:t>Заргаров</a:t>
            </a:r>
            <a:r>
              <a:rPr lang="ru-RU" sz="2800" b="1" dirty="0"/>
              <a:t> Александр </a:t>
            </a:r>
            <a:r>
              <a:rPr lang="ru-RU" sz="2800" b="1" dirty="0" err="1"/>
              <a:t>Каренович</a:t>
            </a:r>
            <a:r>
              <a:rPr lang="ru-RU" sz="2800" b="1" dirty="0"/>
              <a:t> </a:t>
            </a:r>
            <a:endParaRPr lang="en-US" sz="2800" b="1" spc="-100" dirty="0">
              <a:latin typeface="Inter" panose="02000503000000020004" pitchFamily="2" charset="0"/>
              <a:ea typeface="Inter" panose="02000503000000020004" pitchFamily="2" charset="0"/>
              <a:cs typeface="Plus Jakarta Sans" pitchFamily="2" charset="7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7666FA6-FF60-30AE-315B-1D2B685BCA05}"/>
              </a:ext>
            </a:extLst>
          </p:cNvPr>
          <p:cNvSpPr txBox="1"/>
          <p:nvPr/>
        </p:nvSpPr>
        <p:spPr>
          <a:xfrm>
            <a:off x="10390467" y="4890022"/>
            <a:ext cx="6858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/>
              <a:t>Разработчик математической модели.</a:t>
            </a:r>
            <a:r>
              <a:rPr lang="en-US" sz="2000" dirty="0"/>
              <a:t> </a:t>
            </a:r>
            <a:r>
              <a:rPr lang="ru-RU" sz="2000" dirty="0"/>
              <a:t>Провёл все необходимые расчёты.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DDA64BA-9670-D333-39C3-161987DC68BB}"/>
              </a:ext>
            </a:extLst>
          </p:cNvPr>
          <p:cNvSpPr txBox="1"/>
          <p:nvPr/>
        </p:nvSpPr>
        <p:spPr>
          <a:xfrm>
            <a:off x="461492" y="7292550"/>
            <a:ext cx="750140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000" dirty="0"/>
              <a:t>Главный программист.</a:t>
            </a:r>
            <a:r>
              <a:rPr lang="en-US" sz="2000" dirty="0"/>
              <a:t> </a:t>
            </a:r>
            <a:r>
              <a:rPr lang="ru-RU" sz="2000" dirty="0"/>
              <a:t>Написал, отладил и протестировал весь программный комплекс на </a:t>
            </a:r>
            <a:r>
              <a:rPr lang="en-US" sz="2000" dirty="0"/>
              <a:t>Python</a:t>
            </a:r>
            <a:r>
              <a:rPr lang="ru-RU" sz="2000" dirty="0"/>
              <a:t>. Интегрировал скрипты с </a:t>
            </a:r>
            <a:r>
              <a:rPr lang="en-US" sz="2000" dirty="0" err="1"/>
              <a:t>kRPC</a:t>
            </a:r>
            <a:r>
              <a:rPr lang="ru-RU" sz="2000" dirty="0"/>
              <a:t>, обеспечил обработку ошибок и логирование полёта. 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4D0C0F9-B310-2A34-CFF2-75E56907905D}"/>
              </a:ext>
            </a:extLst>
          </p:cNvPr>
          <p:cNvSpPr txBox="1"/>
          <p:nvPr/>
        </p:nvSpPr>
        <p:spPr>
          <a:xfrm>
            <a:off x="10390466" y="6555672"/>
            <a:ext cx="57639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b="1" dirty="0"/>
              <a:t>Лобанов Илья Владимирович</a:t>
            </a:r>
            <a:endParaRPr lang="en-US" sz="2800" b="1" spc="-100" dirty="0">
              <a:latin typeface="Inter" panose="02000503000000020004" pitchFamily="2" charset="0"/>
              <a:ea typeface="Inter" panose="02000503000000020004" pitchFamily="2" charset="0"/>
              <a:cs typeface="Plus Jakarta Sans" pitchFamily="2" charset="7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C5057F8-88DC-2A70-FA7A-B5100619903B}"/>
              </a:ext>
            </a:extLst>
          </p:cNvPr>
          <p:cNvSpPr txBox="1"/>
          <p:nvPr/>
        </p:nvSpPr>
        <p:spPr>
          <a:xfrm>
            <a:off x="10390467" y="7292550"/>
            <a:ext cx="6858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Системный аналитик / Координатор.</a:t>
            </a:r>
            <a:r>
              <a:rPr lang="en-US" dirty="0"/>
              <a:t> </a:t>
            </a:r>
            <a:r>
              <a:rPr lang="ru-RU" dirty="0"/>
              <a:t>Изучил исторические миссии по облёту Луны ("Аполлон-8", "Зонд-5/6"). Провел анализ требований к миссии, составил презентацию и сценарий.</a:t>
            </a:r>
          </a:p>
        </p:txBody>
      </p:sp>
      <p:cxnSp>
        <p:nvCxnSpPr>
          <p:cNvPr id="34" name="Straight Connector 21">
            <a:extLst>
              <a:ext uri="{FF2B5EF4-FFF2-40B4-BE49-F238E27FC236}">
                <a16:creationId xmlns:a16="http://schemas.microsoft.com/office/drawing/2014/main" id="{A017920D-0201-B7EA-14E1-E9D519F42D0C}"/>
              </a:ext>
            </a:extLst>
          </p:cNvPr>
          <p:cNvCxnSpPr>
            <a:cxnSpLocks/>
          </p:cNvCxnSpPr>
          <p:nvPr/>
        </p:nvCxnSpPr>
        <p:spPr>
          <a:xfrm>
            <a:off x="10418291" y="8357220"/>
            <a:ext cx="641344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21">
            <a:extLst>
              <a:ext uri="{FF2B5EF4-FFF2-40B4-BE49-F238E27FC236}">
                <a16:creationId xmlns:a16="http://schemas.microsoft.com/office/drawing/2014/main" id="{404CCDF7-A36F-49FD-033E-D00B6A36299E}"/>
              </a:ext>
            </a:extLst>
          </p:cNvPr>
          <p:cNvCxnSpPr>
            <a:cxnSpLocks/>
          </p:cNvCxnSpPr>
          <p:nvPr/>
        </p:nvCxnSpPr>
        <p:spPr>
          <a:xfrm>
            <a:off x="461492" y="8357220"/>
            <a:ext cx="641344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21">
            <a:extLst>
              <a:ext uri="{FF2B5EF4-FFF2-40B4-BE49-F238E27FC236}">
                <a16:creationId xmlns:a16="http://schemas.microsoft.com/office/drawing/2014/main" id="{2D4D282A-E930-D7F1-E2A6-1F5B00AA72CC}"/>
              </a:ext>
            </a:extLst>
          </p:cNvPr>
          <p:cNvCxnSpPr>
            <a:cxnSpLocks/>
          </p:cNvCxnSpPr>
          <p:nvPr/>
        </p:nvCxnSpPr>
        <p:spPr>
          <a:xfrm>
            <a:off x="10418292" y="6090352"/>
            <a:ext cx="641344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46684A1D-0977-60CF-3BCC-4BDDC885ED79}"/>
              </a:ext>
            </a:extLst>
          </p:cNvPr>
          <p:cNvSpPr txBox="1"/>
          <p:nvPr/>
        </p:nvSpPr>
        <p:spPr>
          <a:xfrm>
            <a:off x="17898532" y="982133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7296930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B5F814-F00C-8A20-3FD4-98CE3D805A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E2D9498A-D0CE-8729-5FF2-518592049C2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>
          <a:xfrm>
            <a:off x="-2" y="3537285"/>
            <a:ext cx="18288000" cy="674971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95CE4B7-D6F0-2576-B93E-2871A7B1A0DC}"/>
              </a:ext>
            </a:extLst>
          </p:cNvPr>
          <p:cNvSpPr txBox="1"/>
          <p:nvPr/>
        </p:nvSpPr>
        <p:spPr>
          <a:xfrm>
            <a:off x="395288" y="346281"/>
            <a:ext cx="43560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/>
              <a:t>Буэнос-Айрэс</a:t>
            </a:r>
            <a:endParaRPr lang="en-US" sz="2400" b="1" spc="-100" dirty="0">
              <a:latin typeface="Inter" panose="02000503000000020004" pitchFamily="2" charset="0"/>
              <a:ea typeface="Inter" panose="02000503000000020004" pitchFamily="2" charset="0"/>
              <a:cs typeface="Plus Jakarta Sans" pitchFamily="2" charset="7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20CF7CA-6E47-5A1A-E19C-2CD9C6049DBA}"/>
              </a:ext>
            </a:extLst>
          </p:cNvPr>
          <p:cNvSpPr txBox="1"/>
          <p:nvPr/>
        </p:nvSpPr>
        <p:spPr>
          <a:xfrm>
            <a:off x="13142259" y="346282"/>
            <a:ext cx="47504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400" b="1" spc="-100" dirty="0">
                <a:latin typeface="Inter" panose="02000503000000020004" pitchFamily="2" charset="0"/>
                <a:ea typeface="Inter" panose="02000503000000020004" pitchFamily="2" charset="0"/>
                <a:cs typeface="Plus Jakarta Sans" pitchFamily="2" charset="77"/>
              </a:rPr>
              <a:t>Цель и задачи</a:t>
            </a:r>
            <a:endParaRPr lang="en-US" sz="2400" b="1" spc="-100" dirty="0">
              <a:latin typeface="Inter" panose="02000503000000020004" pitchFamily="2" charset="0"/>
              <a:ea typeface="Inter" panose="02000503000000020004" pitchFamily="2" charset="0"/>
              <a:cs typeface="Plus Jakarta Sans" pitchFamily="2" charset="7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8FDCF0F-4148-3BF6-EA66-DFFFA09F647E}"/>
              </a:ext>
            </a:extLst>
          </p:cNvPr>
          <p:cNvSpPr txBox="1"/>
          <p:nvPr/>
        </p:nvSpPr>
        <p:spPr>
          <a:xfrm>
            <a:off x="557745" y="1010759"/>
            <a:ext cx="123243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sz="7200" b="1" spc="100" dirty="0">
                <a:latin typeface="Plus Jakarta Sans" pitchFamily="2" charset="77"/>
                <a:cs typeface="Plus Jakarta Sans" pitchFamily="2" charset="77"/>
              </a:rPr>
              <a:t>Цель</a:t>
            </a:r>
            <a:r>
              <a:rPr lang="en-US" sz="7200" spc="100" dirty="0">
                <a:latin typeface="Plus Jakarta Sans" pitchFamily="2" charset="77"/>
                <a:cs typeface="Plus Jakarta Sans" pitchFamily="2" charset="77"/>
              </a:rPr>
              <a:t>: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C3BC102-D116-74BE-88E0-E71D85CBEFB9}"/>
              </a:ext>
            </a:extLst>
          </p:cNvPr>
          <p:cNvSpPr txBox="1"/>
          <p:nvPr/>
        </p:nvSpPr>
        <p:spPr>
          <a:xfrm>
            <a:off x="17898532" y="982133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3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FBDFF2-326B-EB87-4A63-929741BADEC8}"/>
              </a:ext>
            </a:extLst>
          </p:cNvPr>
          <p:cNvSpPr txBox="1"/>
          <p:nvPr/>
        </p:nvSpPr>
        <p:spPr>
          <a:xfrm>
            <a:off x="557743" y="2187451"/>
            <a:ext cx="1691210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800" b="1" dirty="0"/>
              <a:t>Смоделировать беспилотный полёт с Земли к Луне, совершить орбитальный облёт и успешно вернуться на Землю, используя игру </a:t>
            </a:r>
            <a:r>
              <a:rPr lang="en-US" sz="2800" b="1" dirty="0" err="1"/>
              <a:t>Kerbal</a:t>
            </a:r>
            <a:r>
              <a:rPr lang="en-US" sz="2800" b="1" dirty="0"/>
              <a:t> Space Program</a:t>
            </a:r>
            <a:r>
              <a:rPr lang="ru-RU" sz="2800" b="1" dirty="0"/>
              <a:t> (</a:t>
            </a:r>
            <a:r>
              <a:rPr lang="en-US" sz="2800" b="1" dirty="0"/>
              <a:t>KSP</a:t>
            </a:r>
            <a:r>
              <a:rPr lang="ru-RU" sz="2800" b="1" dirty="0"/>
              <a:t>) и программное обеспечение на </a:t>
            </a:r>
            <a:r>
              <a:rPr lang="en-US" sz="2800" b="1" dirty="0"/>
              <a:t>Python</a:t>
            </a:r>
            <a:r>
              <a:rPr lang="ru-RU" sz="2800" b="1" dirty="0"/>
              <a:t> для автоматизации полёта.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F9BA37C-950A-F36F-15BE-F28A6B79C58C}"/>
              </a:ext>
            </a:extLst>
          </p:cNvPr>
          <p:cNvSpPr txBox="1"/>
          <p:nvPr/>
        </p:nvSpPr>
        <p:spPr>
          <a:xfrm>
            <a:off x="461492" y="3943171"/>
            <a:ext cx="123243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sz="7200" b="1" spc="100" dirty="0">
                <a:solidFill>
                  <a:schemeClr val="bg1"/>
                </a:solidFill>
                <a:latin typeface="Plus Jakarta Sans" pitchFamily="2" charset="77"/>
                <a:cs typeface="Plus Jakarta Sans" pitchFamily="2" charset="77"/>
              </a:rPr>
              <a:t>Задачи</a:t>
            </a:r>
            <a:r>
              <a:rPr lang="en-US" sz="7200" b="1" spc="100" dirty="0">
                <a:solidFill>
                  <a:schemeClr val="bg1"/>
                </a:solidFill>
                <a:latin typeface="Plus Jakarta Sans" pitchFamily="2" charset="77"/>
                <a:cs typeface="Plus Jakarta Sans" pitchFamily="2" charset="77"/>
              </a:rPr>
              <a:t>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145523-CA61-BEE1-E28E-B84A4DAF14C2}"/>
              </a:ext>
            </a:extLst>
          </p:cNvPr>
          <p:cNvSpPr txBox="1"/>
          <p:nvPr/>
        </p:nvSpPr>
        <p:spPr>
          <a:xfrm>
            <a:off x="461491" y="5280465"/>
            <a:ext cx="8393751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1. Изучить теоретические основы орбитальной механики для полётов к Луне, включая переходные орбиты, сферы влияния и оптимальные траектории.</a:t>
            </a:r>
          </a:p>
          <a:p>
            <a:pPr marL="457200" indent="-457200">
              <a:buFont typeface="+mj-lt"/>
              <a:buAutoNum type="arabicPeriod"/>
            </a:pPr>
            <a:endParaRPr lang="ru-RU" sz="20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0D0F8E-9B5F-07E1-9C6D-E481DF57463B}"/>
              </a:ext>
            </a:extLst>
          </p:cNvPr>
          <p:cNvSpPr txBox="1"/>
          <p:nvPr/>
        </p:nvSpPr>
        <p:spPr>
          <a:xfrm>
            <a:off x="485553" y="6585856"/>
            <a:ext cx="839375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2. Рассчитать математическую модель полёта, включая характеристические скорости (</a:t>
            </a:r>
            <a:r>
              <a:rPr lang="en-US" sz="2400" dirty="0">
                <a:solidFill>
                  <a:schemeClr val="bg1"/>
                </a:solidFill>
              </a:rPr>
              <a:t>Δv</a:t>
            </a:r>
            <a:r>
              <a:rPr lang="ru-RU" sz="2400" dirty="0">
                <a:solidFill>
                  <a:schemeClr val="bg1"/>
                </a:solidFill>
              </a:rPr>
              <a:t>) для всех этапов миссии, оптимальные углы для манёвров и временные параметры.</a:t>
            </a:r>
          </a:p>
          <a:p>
            <a:pPr marL="342900" indent="-342900">
              <a:buFont typeface="+mj-lt"/>
              <a:buAutoNum type="arabicPeriod"/>
            </a:pP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87978A3-E133-109D-A673-AFB013F219E9}"/>
              </a:ext>
            </a:extLst>
          </p:cNvPr>
          <p:cNvSpPr txBox="1"/>
          <p:nvPr/>
        </p:nvSpPr>
        <p:spPr>
          <a:xfrm>
            <a:off x="461489" y="8035629"/>
            <a:ext cx="841781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3. Разработать программу на </a:t>
            </a:r>
            <a:r>
              <a:rPr lang="en-US" sz="2400" dirty="0">
                <a:solidFill>
                  <a:schemeClr val="bg1"/>
                </a:solidFill>
              </a:rPr>
              <a:t>Python</a:t>
            </a:r>
            <a:r>
              <a:rPr lang="ru-RU" sz="2400" dirty="0">
                <a:solidFill>
                  <a:schemeClr val="bg1"/>
                </a:solidFill>
              </a:rPr>
              <a:t> с использованием мода </a:t>
            </a:r>
            <a:r>
              <a:rPr lang="en-US" sz="2400" dirty="0" err="1">
                <a:solidFill>
                  <a:schemeClr val="bg1"/>
                </a:solidFill>
              </a:rPr>
              <a:t>kRPC</a:t>
            </a:r>
            <a:r>
              <a:rPr lang="ru-RU" sz="2400" dirty="0">
                <a:solidFill>
                  <a:schemeClr val="bg1"/>
                </a:solidFill>
              </a:rPr>
              <a:t> для автоматизации всех этапов полёта в </a:t>
            </a:r>
            <a:r>
              <a:rPr lang="en-US" sz="2400" dirty="0">
                <a:solidFill>
                  <a:schemeClr val="bg1"/>
                </a:solidFill>
              </a:rPr>
              <a:t>KSP</a:t>
            </a:r>
            <a:r>
              <a:rPr lang="ru-RU" sz="2400" dirty="0">
                <a:solidFill>
                  <a:schemeClr val="bg1"/>
                </a:solidFill>
              </a:rPr>
              <a:t>: старта, вывода на орбиту, перелёта к Луне, облёта и возвращения на Землю.</a:t>
            </a:r>
          </a:p>
          <a:p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C09DDA7-6412-54EB-EC36-00B9F7D9AAE2}"/>
              </a:ext>
            </a:extLst>
          </p:cNvPr>
          <p:cNvSpPr txBox="1"/>
          <p:nvPr/>
        </p:nvSpPr>
        <p:spPr>
          <a:xfrm>
            <a:off x="9793705" y="5280465"/>
            <a:ext cx="78497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4. Спроектировать, рассчитать параметры и построить в </a:t>
            </a:r>
            <a:r>
              <a:rPr lang="en-US" sz="2400" dirty="0">
                <a:solidFill>
                  <a:schemeClr val="bg1"/>
                </a:solidFill>
              </a:rPr>
              <a:t>KSP</a:t>
            </a:r>
            <a:r>
              <a:rPr lang="ru-RU" sz="2400" dirty="0">
                <a:solidFill>
                  <a:schemeClr val="bg1"/>
                </a:solidFill>
              </a:rPr>
              <a:t> трёхступенчатый космический аппарат, способный выполнить всю миссию.</a:t>
            </a:r>
          </a:p>
          <a:p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DEF2395-6291-509A-22A9-3A4F2D471127}"/>
              </a:ext>
            </a:extLst>
          </p:cNvPr>
          <p:cNvSpPr txBox="1"/>
          <p:nvPr/>
        </p:nvSpPr>
        <p:spPr>
          <a:xfrm>
            <a:off x="9769639" y="7939375"/>
            <a:ext cx="7849749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6. Составить итоговый отчёт, презентацию и видеоотчёт по проделанной работе.</a:t>
            </a:r>
          </a:p>
          <a:p>
            <a:endParaRPr lang="ru-RU" sz="2000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4B1F3C6-7898-078E-8162-FDBBAABCDDDD}"/>
              </a:ext>
            </a:extLst>
          </p:cNvPr>
          <p:cNvSpPr txBox="1"/>
          <p:nvPr/>
        </p:nvSpPr>
        <p:spPr>
          <a:xfrm>
            <a:off x="9769641" y="6730236"/>
            <a:ext cx="808522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5. Провести симуляцию полёта, записать её и составить подробный протокол с временными метками и ключевыми событиями.</a:t>
            </a:r>
          </a:p>
          <a:p>
            <a:endParaRPr lang="ru-RU" sz="2400" dirty="0">
              <a:solidFill>
                <a:schemeClr val="bg1"/>
              </a:solidFill>
            </a:endParaRPr>
          </a:p>
        </p:txBody>
      </p:sp>
      <p:cxnSp>
        <p:nvCxnSpPr>
          <p:cNvPr id="16" name="Straight Connector 21">
            <a:extLst>
              <a:ext uri="{FF2B5EF4-FFF2-40B4-BE49-F238E27FC236}">
                <a16:creationId xmlns:a16="http://schemas.microsoft.com/office/drawing/2014/main" id="{EB022593-5CDC-9A83-74FE-D90560F7A8A9}"/>
              </a:ext>
            </a:extLst>
          </p:cNvPr>
          <p:cNvCxnSpPr>
            <a:cxnSpLocks/>
          </p:cNvCxnSpPr>
          <p:nvPr/>
        </p:nvCxnSpPr>
        <p:spPr>
          <a:xfrm>
            <a:off x="575792" y="6479434"/>
            <a:ext cx="641344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21">
            <a:extLst>
              <a:ext uri="{FF2B5EF4-FFF2-40B4-BE49-F238E27FC236}">
                <a16:creationId xmlns:a16="http://schemas.microsoft.com/office/drawing/2014/main" id="{D5330565-1546-A5EA-6D18-2188FCDB4ED6}"/>
              </a:ext>
            </a:extLst>
          </p:cNvPr>
          <p:cNvCxnSpPr>
            <a:cxnSpLocks/>
          </p:cNvCxnSpPr>
          <p:nvPr/>
        </p:nvCxnSpPr>
        <p:spPr>
          <a:xfrm>
            <a:off x="575792" y="8059421"/>
            <a:ext cx="641344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1">
            <a:extLst>
              <a:ext uri="{FF2B5EF4-FFF2-40B4-BE49-F238E27FC236}">
                <a16:creationId xmlns:a16="http://schemas.microsoft.com/office/drawing/2014/main" id="{7A4BB507-A09A-7F3F-35E6-4B9048CCC1B0}"/>
              </a:ext>
            </a:extLst>
          </p:cNvPr>
          <p:cNvCxnSpPr>
            <a:cxnSpLocks/>
          </p:cNvCxnSpPr>
          <p:nvPr/>
        </p:nvCxnSpPr>
        <p:spPr>
          <a:xfrm>
            <a:off x="9227694" y="6479434"/>
            <a:ext cx="641344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1">
            <a:extLst>
              <a:ext uri="{FF2B5EF4-FFF2-40B4-BE49-F238E27FC236}">
                <a16:creationId xmlns:a16="http://schemas.microsoft.com/office/drawing/2014/main" id="{6448409A-51B2-6A27-0482-913B44A71D75}"/>
              </a:ext>
            </a:extLst>
          </p:cNvPr>
          <p:cNvCxnSpPr>
            <a:cxnSpLocks/>
          </p:cNvCxnSpPr>
          <p:nvPr/>
        </p:nvCxnSpPr>
        <p:spPr>
          <a:xfrm>
            <a:off x="9227694" y="8059421"/>
            <a:ext cx="641344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11">
            <a:extLst>
              <a:ext uri="{FF2B5EF4-FFF2-40B4-BE49-F238E27FC236}">
                <a16:creationId xmlns:a16="http://schemas.microsoft.com/office/drawing/2014/main" id="{1F08391E-EB91-C8C1-7C97-028B6EB1BCA5}"/>
              </a:ext>
            </a:extLst>
          </p:cNvPr>
          <p:cNvCxnSpPr/>
          <p:nvPr/>
        </p:nvCxnSpPr>
        <p:spPr>
          <a:xfrm>
            <a:off x="575792" y="6479434"/>
            <a:ext cx="3729318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11">
            <a:extLst>
              <a:ext uri="{FF2B5EF4-FFF2-40B4-BE49-F238E27FC236}">
                <a16:creationId xmlns:a16="http://schemas.microsoft.com/office/drawing/2014/main" id="{B00FDB38-45D4-C123-393C-77BC3833CE12}"/>
              </a:ext>
            </a:extLst>
          </p:cNvPr>
          <p:cNvCxnSpPr/>
          <p:nvPr/>
        </p:nvCxnSpPr>
        <p:spPr>
          <a:xfrm>
            <a:off x="575792" y="7939106"/>
            <a:ext cx="3729318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11">
            <a:extLst>
              <a:ext uri="{FF2B5EF4-FFF2-40B4-BE49-F238E27FC236}">
                <a16:creationId xmlns:a16="http://schemas.microsoft.com/office/drawing/2014/main" id="{5AC663BE-AEF3-1DE3-16BF-82BA871ED6AD}"/>
              </a:ext>
            </a:extLst>
          </p:cNvPr>
          <p:cNvCxnSpPr/>
          <p:nvPr/>
        </p:nvCxnSpPr>
        <p:spPr>
          <a:xfrm>
            <a:off x="9901458" y="6485247"/>
            <a:ext cx="3729318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11">
            <a:extLst>
              <a:ext uri="{FF2B5EF4-FFF2-40B4-BE49-F238E27FC236}">
                <a16:creationId xmlns:a16="http://schemas.microsoft.com/office/drawing/2014/main" id="{42BB4A2A-CC23-D58F-674B-45B5C2202E57}"/>
              </a:ext>
            </a:extLst>
          </p:cNvPr>
          <p:cNvCxnSpPr/>
          <p:nvPr/>
        </p:nvCxnSpPr>
        <p:spPr>
          <a:xfrm>
            <a:off x="9829269" y="7937501"/>
            <a:ext cx="3729318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37402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D1D23336-8ECB-7DBC-DA16-6F6CB26DD658}"/>
              </a:ext>
            </a:extLst>
          </p:cNvPr>
          <p:cNvSpPr/>
          <p:nvPr/>
        </p:nvSpPr>
        <p:spPr>
          <a:xfrm>
            <a:off x="0" y="6730093"/>
            <a:ext cx="8458200" cy="3556907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7FE955B-6B0A-F262-BFEF-5DC834A681A7}"/>
              </a:ext>
            </a:extLst>
          </p:cNvPr>
          <p:cNvSpPr txBox="1"/>
          <p:nvPr/>
        </p:nvSpPr>
        <p:spPr>
          <a:xfrm>
            <a:off x="395288" y="346282"/>
            <a:ext cx="43560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/>
              <a:t>Буэнос-Айрэс</a:t>
            </a:r>
            <a:endParaRPr lang="en-US" sz="2400" b="1" spc="-100" dirty="0">
              <a:latin typeface="Inter" panose="02000503000000020004" pitchFamily="2" charset="0"/>
              <a:ea typeface="Inter" panose="02000503000000020004" pitchFamily="2" charset="0"/>
              <a:cs typeface="Plus Jakarta Sans" pitchFamily="2" charset="7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C4DBF9E-3B3D-572E-E546-162EDF263DA0}"/>
              </a:ext>
            </a:extLst>
          </p:cNvPr>
          <p:cNvSpPr txBox="1"/>
          <p:nvPr/>
        </p:nvSpPr>
        <p:spPr>
          <a:xfrm>
            <a:off x="13142259" y="346282"/>
            <a:ext cx="47504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400" b="1" spc="-100" dirty="0">
                <a:latin typeface="Inter" panose="02000503000000020004" pitchFamily="2" charset="0"/>
                <a:ea typeface="Inter" panose="02000503000000020004" pitchFamily="2" charset="0"/>
                <a:cs typeface="Plus Jakarta Sans" pitchFamily="2" charset="77"/>
              </a:rPr>
              <a:t>Реальный запуск</a:t>
            </a:r>
            <a:endParaRPr lang="en-US" sz="2400" b="1" spc="-100" dirty="0">
              <a:latin typeface="Inter" panose="02000503000000020004" pitchFamily="2" charset="0"/>
              <a:ea typeface="Inter" panose="02000503000000020004" pitchFamily="2" charset="0"/>
              <a:cs typeface="Plus Jakarta Sans" pitchFamily="2" charset="7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9544A27-8BD2-F2F1-39CB-942455476C0C}"/>
              </a:ext>
            </a:extLst>
          </p:cNvPr>
          <p:cNvSpPr txBox="1"/>
          <p:nvPr/>
        </p:nvSpPr>
        <p:spPr>
          <a:xfrm>
            <a:off x="947737" y="6966225"/>
            <a:ext cx="897113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sz="6000" spc="100" dirty="0">
                <a:solidFill>
                  <a:schemeClr val="bg1"/>
                </a:solidFill>
                <a:latin typeface="Plus Jakarta Sans" pitchFamily="2" charset="77"/>
                <a:cs typeface="Plus Jakarta Sans" pitchFamily="2" charset="77"/>
              </a:rPr>
              <a:t>Описание реального</a:t>
            </a:r>
          </a:p>
          <a:p>
            <a:pPr algn="l"/>
            <a:r>
              <a:rPr lang="ru-RU" sz="6000" spc="100" dirty="0">
                <a:solidFill>
                  <a:schemeClr val="bg1"/>
                </a:solidFill>
                <a:latin typeface="Plus Jakarta Sans" pitchFamily="2" charset="77"/>
                <a:cs typeface="Plus Jakarta Sans" pitchFamily="2" charset="77"/>
              </a:rPr>
              <a:t>запуска</a:t>
            </a:r>
            <a:endParaRPr lang="en-US" sz="6000" spc="100" dirty="0">
              <a:solidFill>
                <a:schemeClr val="bg1"/>
              </a:solidFill>
              <a:latin typeface="Plus Jakarta Sans" pitchFamily="2" charset="77"/>
              <a:cs typeface="Plus Jakarta Sans" pitchFamily="2" charset="7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1878ADD-6E50-F210-52CF-3933893D1C82}"/>
              </a:ext>
            </a:extLst>
          </p:cNvPr>
          <p:cNvSpPr txBox="1"/>
          <p:nvPr/>
        </p:nvSpPr>
        <p:spPr>
          <a:xfrm>
            <a:off x="10220524" y="1264749"/>
            <a:ext cx="765585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Орбитальный облёт Луны стал ключевым этапом в космической гонке между СССР и США. Первыми аппаратами, достигшими Луны, были советские "Луна-1" (1959) и "Луна-3", сфотографировавшая обратную сторону. Пилотируемый облёт был впервые осуществлён экипажем "Аполлона-8" в 1968 году, что стало критически важным шагом для последующей высадки на Луну. </a:t>
            </a:r>
          </a:p>
        </p:txBody>
      </p:sp>
      <p:pic>
        <p:nvPicPr>
          <p:cNvPr id="1026" name="Picture 2" descr="Picture background">
            <a:extLst>
              <a:ext uri="{FF2B5EF4-FFF2-40B4-BE49-F238E27FC236}">
                <a16:creationId xmlns:a16="http://schemas.microsoft.com/office/drawing/2014/main" id="{2B4AF9E1-8184-9BD2-C743-8970A4A9F271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77" b="7277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Рисунок 8" descr="Изображение выглядит как машина, металл, в помещении, стальной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A3051785-E245-0DB6-8243-119AED3769A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5602" y="6069355"/>
            <a:ext cx="7772400" cy="421764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566324D-D2C6-F27C-4CE5-8F92CDB895D5}"/>
              </a:ext>
            </a:extLst>
          </p:cNvPr>
          <p:cNvSpPr txBox="1"/>
          <p:nvPr/>
        </p:nvSpPr>
        <p:spPr>
          <a:xfrm>
            <a:off x="17876383" y="984224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FAEBD34-394A-B152-AD56-37F45D16DB98}"/>
              </a:ext>
            </a:extLst>
          </p:cNvPr>
          <p:cNvSpPr txBox="1"/>
          <p:nvPr/>
        </p:nvSpPr>
        <p:spPr>
          <a:xfrm>
            <a:off x="10238016" y="4728001"/>
            <a:ext cx="76546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Наша миссия повторяет этот путь в упрощённой форме, используя симулятор </a:t>
            </a:r>
            <a:r>
              <a:rPr lang="en-US" sz="2400" dirty="0"/>
              <a:t>KSP</a:t>
            </a:r>
            <a:r>
              <a:rPr lang="ru-RU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845303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2" name="Picture 4" descr="https://fbga.com.br/wp-content/uploads/2025/06/11444549-scaled.png"/>
          <p:cNvPicPr preferRelativeResize="0">
            <a:picLocks noChangeAspect="1" noChangeArrowheads="1"/>
          </p:cNvPicPr>
          <p:nvPr/>
        </p:nvPicPr>
        <p:blipFill>
          <a:blip r:embed="rId2" cstate="print"/>
          <a:srcRect l="16609" t="8903" r="17071" b="8309"/>
          <a:stretch>
            <a:fillRect/>
          </a:stretch>
        </p:blipFill>
        <p:spPr bwMode="auto">
          <a:xfrm>
            <a:off x="1053654" y="1155198"/>
            <a:ext cx="4207071" cy="4082608"/>
          </a:xfrm>
          <a:prstGeom prst="rect">
            <a:avLst/>
          </a:prstGeom>
          <a:noFill/>
        </p:spPr>
      </p:pic>
      <p:pic>
        <p:nvPicPr>
          <p:cNvPr id="37894" name="Picture 6" descr="https://i.pinimg.com/originals/f7/6f/ea/f76feaecaceaab48200dbd9a253523aa.png"/>
          <p:cNvPicPr preferRelativeResize="0"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344400" y="5636864"/>
            <a:ext cx="3956051" cy="3945286"/>
          </a:xfrm>
          <a:prstGeom prst="rect">
            <a:avLst/>
          </a:prstGeom>
          <a:noFill/>
        </p:spPr>
      </p:pic>
      <p:sp>
        <p:nvSpPr>
          <p:cNvPr id="6" name="Прямоугольник 5"/>
          <p:cNvSpPr/>
          <p:nvPr/>
        </p:nvSpPr>
        <p:spPr>
          <a:xfrm>
            <a:off x="5281456" y="748784"/>
            <a:ext cx="948310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000" b="1" dirty="0"/>
              <a:t>Основные параметры небесных тел в </a:t>
            </a:r>
            <a:r>
              <a:rPr lang="en-US" sz="4000" b="1" dirty="0"/>
              <a:t>KSP</a:t>
            </a:r>
            <a:endParaRPr lang="ru-RU" sz="4000" dirty="0"/>
          </a:p>
        </p:txBody>
      </p:sp>
      <p:sp>
        <p:nvSpPr>
          <p:cNvPr id="37895" name="Rectangle 7"/>
          <p:cNvSpPr>
            <a:spLocks noChangeArrowheads="1"/>
          </p:cNvSpPr>
          <p:nvPr/>
        </p:nvSpPr>
        <p:spPr bwMode="auto">
          <a:xfrm>
            <a:off x="5429250" y="1960840"/>
            <a:ext cx="11182350" cy="2246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45085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66700" algn="l"/>
              </a:tabLst>
            </a:pPr>
            <a:r>
              <a:rPr kumimoji="0" lang="en-US" altLang="zh-CN" sz="2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Кербин</a:t>
            </a:r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(</a:t>
            </a:r>
            <a:r>
              <a:rPr kumimoji="0" lang="en-US" altLang="zh-CN" sz="2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Земля</a:t>
            </a:r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):</a:t>
            </a:r>
            <a:endParaRPr kumimoji="0" lang="ru-RU" altLang="zh-CN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266700" algn="l"/>
              </a:tabLst>
            </a:pPr>
            <a:r>
              <a:rPr kumimoji="0" lang="ru-RU" altLang="zh-CN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Гравитационный параметр (</a:t>
            </a:r>
            <a:r>
              <a:rPr kumimoji="0" lang="en-US" altLang="zh-CN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μ</a:t>
            </a:r>
            <a:r>
              <a:rPr kumimoji="0" lang="ru-RU" altLang="zh-CN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): 3.5316×10</a:t>
            </a:r>
            <a:r>
              <a:rPr kumimoji="0" lang="ru-RU" altLang="zh-CN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/>
                <a:ea typeface="Times New Roman" pitchFamily="18" charset="0"/>
                <a:cs typeface="Times New Roman" pitchFamily="18" charset="0"/>
              </a:rPr>
              <a:t>¹²</a:t>
            </a:r>
            <a:r>
              <a:rPr kumimoji="0" lang="ru-RU" altLang="zh-CN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м</a:t>
            </a:r>
            <a:r>
              <a:rPr kumimoji="0" lang="ru-RU" altLang="zh-CN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/>
                <a:ea typeface="Times New Roman" pitchFamily="18" charset="0"/>
                <a:cs typeface="Times New Roman" pitchFamily="18" charset="0"/>
              </a:rPr>
              <a:t>³</a:t>
            </a:r>
            <a:r>
              <a:rPr kumimoji="0" lang="ru-RU" altLang="zh-CN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/с</a:t>
            </a:r>
            <a:r>
              <a:rPr kumimoji="0" lang="ru-RU" altLang="zh-CN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/>
                <a:ea typeface="Times New Roman" pitchFamily="18" charset="0"/>
                <a:cs typeface="Times New Roman" pitchFamily="18" charset="0"/>
              </a:rPr>
              <a:t>²</a:t>
            </a:r>
            <a:endParaRPr kumimoji="0" lang="ru-RU" altLang="zh-CN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266700" algn="l"/>
              </a:tabLst>
            </a:pPr>
            <a:r>
              <a:rPr kumimoji="0" lang="en-US" altLang="zh-CN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Радиус</a:t>
            </a:r>
            <a:r>
              <a:rPr kumimoji="0" lang="en-US" altLang="zh-CN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: 600 000 м</a:t>
            </a:r>
            <a:endParaRPr kumimoji="0" lang="ru-RU" altLang="zh-CN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266700" algn="l"/>
              </a:tabLst>
            </a:pPr>
            <a:r>
              <a:rPr kumimoji="0" lang="en-US" altLang="zh-CN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Радиус</a:t>
            </a:r>
            <a:r>
              <a:rPr kumimoji="0" lang="en-US" altLang="zh-CN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kumimoji="0" lang="en-US" altLang="zh-CN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сферы</a:t>
            </a:r>
            <a:r>
              <a:rPr kumimoji="0" lang="en-US" altLang="zh-CN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kumimoji="0" lang="en-US" altLang="zh-CN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влияния</a:t>
            </a:r>
            <a:r>
              <a:rPr kumimoji="0" lang="en-US" altLang="zh-CN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(SOI): 84 159 286 м</a:t>
            </a:r>
            <a:endParaRPr kumimoji="0" lang="ru-RU" altLang="zh-CN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266700" algn="l"/>
              </a:tabLst>
            </a:pPr>
            <a:r>
              <a:rPr kumimoji="0" lang="ru-RU" altLang="zh-CN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Ускорение свободного падения на поверхности: </a:t>
            </a:r>
            <a:r>
              <a:rPr kumimoji="0" lang="en-US" altLang="zh-CN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g</a:t>
            </a:r>
            <a:r>
              <a:rPr kumimoji="0" lang="ru-RU" altLang="zh-CN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₀ = 9.81 м/с</a:t>
            </a:r>
            <a:r>
              <a:rPr kumimoji="0" lang="ru-RU" altLang="zh-CN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/>
                <a:ea typeface="Times New Roman" pitchFamily="18" charset="0"/>
                <a:cs typeface="Times New Roman" pitchFamily="18" charset="0"/>
              </a:rPr>
              <a:t>²</a:t>
            </a:r>
            <a:endParaRPr kumimoji="0" lang="ru-RU" altLang="zh-CN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7896" name="Rectangle 8"/>
          <p:cNvSpPr>
            <a:spLocks noChangeArrowheads="1"/>
          </p:cNvSpPr>
          <p:nvPr/>
        </p:nvSpPr>
        <p:spPr bwMode="auto">
          <a:xfrm>
            <a:off x="2552700" y="6509027"/>
            <a:ext cx="9582150" cy="2246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66700" algn="l"/>
              </a:tabLst>
            </a:pPr>
            <a:r>
              <a:rPr kumimoji="0" lang="en-US" altLang="zh-CN" sz="2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Муна</a:t>
            </a:r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(</a:t>
            </a:r>
            <a:r>
              <a:rPr kumimoji="0" lang="en-US" altLang="zh-CN" sz="2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Луна</a:t>
            </a:r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):</a:t>
            </a:r>
            <a:endParaRPr kumimoji="0" lang="ru-RU" altLang="zh-CN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266700" algn="l"/>
              </a:tabLst>
            </a:pPr>
            <a:r>
              <a:rPr kumimoji="0" lang="ru-RU" altLang="zh-CN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Гравитационный параметр (</a:t>
            </a:r>
            <a:r>
              <a:rPr kumimoji="0" lang="en-US" altLang="zh-CN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μ</a:t>
            </a:r>
            <a:r>
              <a:rPr kumimoji="0" lang="ru-RU" altLang="zh-CN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): 6.5138398×10¹⁰ м³/с²</a:t>
            </a:r>
            <a:endParaRPr kumimoji="0" lang="ru-RU" altLang="zh-CN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266700" algn="l"/>
              </a:tabLst>
            </a:pPr>
            <a:r>
              <a:rPr kumimoji="0" lang="en-US" altLang="zh-CN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Радиус</a:t>
            </a:r>
            <a:r>
              <a:rPr kumimoji="0" lang="en-US" altLang="zh-CN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: 200 000 м</a:t>
            </a:r>
            <a:endParaRPr kumimoji="0" lang="ru-RU" altLang="zh-CN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266700" algn="l"/>
              </a:tabLst>
            </a:pPr>
            <a:r>
              <a:rPr kumimoji="0" lang="en-US" altLang="zh-CN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Радиус</a:t>
            </a:r>
            <a:r>
              <a:rPr kumimoji="0" lang="en-US" altLang="zh-CN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kumimoji="0" lang="en-US" altLang="zh-CN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сферы</a:t>
            </a:r>
            <a:r>
              <a:rPr kumimoji="0" lang="en-US" altLang="zh-CN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kumimoji="0" lang="en-US" altLang="zh-CN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влияния</a:t>
            </a:r>
            <a:r>
              <a:rPr kumimoji="0" lang="en-US" altLang="zh-CN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(SOI): 2 429 559 м</a:t>
            </a:r>
            <a:endParaRPr kumimoji="0" lang="ru-RU" altLang="zh-CN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266700" algn="l"/>
              </a:tabLst>
            </a:pPr>
            <a:r>
              <a:rPr kumimoji="0" lang="ru-RU" altLang="zh-CN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Большая полуось орбиты вокруг </a:t>
            </a:r>
            <a:r>
              <a:rPr kumimoji="0" lang="ru-RU" altLang="zh-CN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Кербина</a:t>
            </a:r>
            <a:r>
              <a:rPr kumimoji="0" lang="ru-RU" altLang="zh-CN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: </a:t>
            </a:r>
            <a:r>
              <a:rPr kumimoji="0" lang="en-US" altLang="zh-CN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r</a:t>
            </a:r>
            <a:r>
              <a:rPr kumimoji="0" lang="ru-RU" altLang="zh-CN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ₙ = 12 000 000 м</a:t>
            </a:r>
            <a:endParaRPr kumimoji="0" lang="ru-RU" altLang="zh-CN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66324D-D2C6-F27C-4CE5-8F92CDB895D5}"/>
              </a:ext>
            </a:extLst>
          </p:cNvPr>
          <p:cNvSpPr txBox="1"/>
          <p:nvPr/>
        </p:nvSpPr>
        <p:spPr>
          <a:xfrm>
            <a:off x="17876383" y="984224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5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CF415AC-F2B5-58BB-0228-A6CD29AB8E6B}"/>
              </a:ext>
            </a:extLst>
          </p:cNvPr>
          <p:cNvSpPr txBox="1"/>
          <p:nvPr/>
        </p:nvSpPr>
        <p:spPr>
          <a:xfrm>
            <a:off x="395288" y="346281"/>
            <a:ext cx="43560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/>
              <a:t>Буэнос-Айрэс</a:t>
            </a:r>
            <a:endParaRPr lang="en-US" sz="2400" b="1" spc="-100" dirty="0">
              <a:latin typeface="Inter" panose="02000503000000020004" pitchFamily="2" charset="0"/>
              <a:ea typeface="Inter" panose="02000503000000020004" pitchFamily="2" charset="0"/>
              <a:cs typeface="Plus Jakarta Sans" pitchFamily="2" charset="77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5F88C5D6-2906-CBF6-3D28-26CE711239D6}"/>
              </a:ext>
            </a:extLst>
          </p:cNvPr>
          <p:cNvSpPr txBox="1"/>
          <p:nvPr/>
        </p:nvSpPr>
        <p:spPr>
          <a:xfrm>
            <a:off x="395288" y="346282"/>
            <a:ext cx="43560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/>
              <a:t>Буэнос-Айрэс</a:t>
            </a:r>
            <a:endParaRPr lang="en-US" sz="2400" b="1" spc="-100" dirty="0">
              <a:latin typeface="Inter" panose="02000503000000020004" pitchFamily="2" charset="0"/>
              <a:ea typeface="Inter" panose="02000503000000020004" pitchFamily="2" charset="0"/>
              <a:cs typeface="Plus Jakarta Sans" pitchFamily="2" charset="7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F6DF5B6-2823-539A-B8E2-E45F725718A6}"/>
              </a:ext>
            </a:extLst>
          </p:cNvPr>
          <p:cNvSpPr txBox="1"/>
          <p:nvPr/>
        </p:nvSpPr>
        <p:spPr>
          <a:xfrm>
            <a:off x="13142259" y="346282"/>
            <a:ext cx="47504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400" b="1" spc="-100" dirty="0">
                <a:latin typeface="Inter" panose="02000503000000020004" pitchFamily="2" charset="0"/>
                <a:ea typeface="Inter" panose="02000503000000020004" pitchFamily="2" charset="0"/>
                <a:cs typeface="Plus Jakarta Sans" pitchFamily="2" charset="77"/>
              </a:rPr>
              <a:t>Математические модели</a:t>
            </a:r>
            <a:endParaRPr lang="en-US" sz="2400" b="1" spc="-100" dirty="0">
              <a:latin typeface="Inter" panose="02000503000000020004" pitchFamily="2" charset="0"/>
              <a:ea typeface="Inter" panose="02000503000000020004" pitchFamily="2" charset="0"/>
              <a:cs typeface="Plus Jakarta Sans" pitchFamily="2" charset="7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5CBABAD-18C0-A898-8438-4243F830D139}"/>
              </a:ext>
            </a:extLst>
          </p:cNvPr>
          <p:cNvSpPr txBox="1"/>
          <p:nvPr/>
        </p:nvSpPr>
        <p:spPr>
          <a:xfrm>
            <a:off x="718457" y="1311729"/>
            <a:ext cx="79302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/>
              <a:t>Первая космическая скорость (круговая орбита)</a:t>
            </a:r>
          </a:p>
        </p:txBody>
      </p:sp>
      <p:pic>
        <p:nvPicPr>
          <p:cNvPr id="5" name="Изображение 1">
            <a:extLst>
              <a:ext uri="{FF2B5EF4-FFF2-40B4-BE49-F238E27FC236}">
                <a16:creationId xmlns:a16="http://schemas.microsoft.com/office/drawing/2014/main" id="{FFDF1DAF-1F57-F928-6EF0-377958E82541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650671" y="1958059"/>
            <a:ext cx="3845379" cy="1322271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0182011-E867-B84F-CB4C-99CAC1BBDFCF}"/>
              </a:ext>
            </a:extLst>
          </p:cNvPr>
          <p:cNvSpPr txBox="1"/>
          <p:nvPr/>
        </p:nvSpPr>
        <p:spPr>
          <a:xfrm>
            <a:off x="889907" y="3442606"/>
            <a:ext cx="76063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/>
              <a:t>Вторая космическая скорость (параболическая)</a:t>
            </a:r>
          </a:p>
        </p:txBody>
      </p:sp>
      <p:pic>
        <p:nvPicPr>
          <p:cNvPr id="7" name="Изображение 2">
            <a:extLst>
              <a:ext uri="{FF2B5EF4-FFF2-40B4-BE49-F238E27FC236}">
                <a16:creationId xmlns:a16="http://schemas.microsoft.com/office/drawing/2014/main" id="{816B8123-6A85-092D-0C05-45950DAFDCCB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394856" y="4006620"/>
            <a:ext cx="4767943" cy="122847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37D43D0-E3E9-AECF-0091-BA4516C6F673}"/>
              </a:ext>
            </a:extLst>
          </p:cNvPr>
          <p:cNvSpPr txBox="1"/>
          <p:nvPr/>
        </p:nvSpPr>
        <p:spPr>
          <a:xfrm>
            <a:off x="832756" y="5325833"/>
            <a:ext cx="863509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/>
              <a:t>Основное уравнение движения </a:t>
            </a:r>
          </a:p>
          <a:p>
            <a:pPr algn="ctr"/>
            <a:r>
              <a:rPr lang="ru-RU" sz="2800" dirty="0"/>
              <a:t>(Второй закон Ньютона): </a:t>
            </a:r>
          </a:p>
        </p:txBody>
      </p:sp>
      <p:pic>
        <p:nvPicPr>
          <p:cNvPr id="9" name="Изображение 3">
            <a:extLst>
              <a:ext uri="{FF2B5EF4-FFF2-40B4-BE49-F238E27FC236}">
                <a16:creationId xmlns:a16="http://schemas.microsoft.com/office/drawing/2014/main" id="{F96C8104-7B7A-79AC-0F12-8E3FC1D24B86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299606" y="6338876"/>
            <a:ext cx="4596493" cy="1149123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3311130-43C6-447F-D02B-9C2FDC72AE7A}"/>
              </a:ext>
            </a:extLst>
          </p:cNvPr>
          <p:cNvSpPr txBox="1"/>
          <p:nvPr/>
        </p:nvSpPr>
        <p:spPr>
          <a:xfrm>
            <a:off x="1309007" y="7429130"/>
            <a:ext cx="68062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/>
              <a:t>Сила тяги реактивного двигателя:</a:t>
            </a:r>
          </a:p>
          <a:p>
            <a:endParaRPr lang="ru-RU" sz="2000" dirty="0"/>
          </a:p>
        </p:txBody>
      </p:sp>
      <p:pic>
        <p:nvPicPr>
          <p:cNvPr id="17" name="Изображение 4">
            <a:extLst>
              <a:ext uri="{FF2B5EF4-FFF2-40B4-BE49-F238E27FC236}">
                <a16:creationId xmlns:a16="http://schemas.microsoft.com/office/drawing/2014/main" id="{1E8A6105-B635-84CD-498D-B631E986D4D4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509156" y="8418360"/>
            <a:ext cx="4158344" cy="831669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8FE079AC-2B66-49FF-C02F-528882F51FC0}"/>
              </a:ext>
            </a:extLst>
          </p:cNvPr>
          <p:cNvSpPr txBox="1"/>
          <p:nvPr/>
        </p:nvSpPr>
        <p:spPr>
          <a:xfrm>
            <a:off x="11582400" y="1445079"/>
            <a:ext cx="3733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err="1"/>
              <a:t>Сила</a:t>
            </a:r>
            <a:r>
              <a:rPr lang="en-US" sz="2800" dirty="0"/>
              <a:t> </a:t>
            </a:r>
            <a:r>
              <a:rPr lang="en-US" sz="2800" dirty="0" err="1"/>
              <a:t>тяжести</a:t>
            </a:r>
            <a:r>
              <a:rPr lang="en-US" sz="2800" dirty="0"/>
              <a:t>:</a:t>
            </a:r>
            <a:r>
              <a:rPr lang="ru-RU" sz="2800" dirty="0"/>
              <a:t> </a:t>
            </a:r>
          </a:p>
        </p:txBody>
      </p:sp>
      <p:pic>
        <p:nvPicPr>
          <p:cNvPr id="24" name="Изображение 5">
            <a:extLst>
              <a:ext uri="{FF2B5EF4-FFF2-40B4-BE49-F238E27FC236}">
                <a16:creationId xmlns:a16="http://schemas.microsoft.com/office/drawing/2014/main" id="{E1BD5A54-CBBD-C2D4-3BE4-AA2B000EC0F5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rcRect l="7097" r="3548"/>
          <a:stretch>
            <a:fillRect/>
          </a:stretch>
        </p:blipFill>
        <p:spPr>
          <a:xfrm>
            <a:off x="11205842" y="2170245"/>
            <a:ext cx="4472138" cy="1087305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D7CB220C-BAB0-ED59-CAC8-77318AAD3BC4}"/>
              </a:ext>
            </a:extLst>
          </p:cNvPr>
          <p:cNvSpPr txBox="1"/>
          <p:nvPr/>
        </p:nvSpPr>
        <p:spPr>
          <a:xfrm>
            <a:off x="10534650" y="3595005"/>
            <a:ext cx="565090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Аэродинамическое</a:t>
            </a:r>
            <a:r>
              <a:rPr lang="en-US" sz="2800" dirty="0"/>
              <a:t> </a:t>
            </a:r>
            <a:r>
              <a:rPr lang="en-US" sz="2800" dirty="0" err="1"/>
              <a:t>сопротивление</a:t>
            </a:r>
            <a:r>
              <a:rPr lang="en-US" sz="2800" dirty="0"/>
              <a:t>:</a:t>
            </a:r>
            <a:endParaRPr lang="ru-RU" sz="2800" dirty="0"/>
          </a:p>
          <a:p>
            <a:endParaRPr lang="ru-RU" sz="2000" dirty="0"/>
          </a:p>
        </p:txBody>
      </p:sp>
      <p:pic>
        <p:nvPicPr>
          <p:cNvPr id="26" name="Изображение 6">
            <a:extLst>
              <a:ext uri="{FF2B5EF4-FFF2-40B4-BE49-F238E27FC236}">
                <a16:creationId xmlns:a16="http://schemas.microsoft.com/office/drawing/2014/main" id="{1077A7B8-6964-C273-6E32-1B4B6B33934B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093679" y="4303921"/>
            <a:ext cx="2708171" cy="987215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4E3F4D57-6917-EBD5-DA13-3CEDB62F225E}"/>
              </a:ext>
            </a:extLst>
          </p:cNvPr>
          <p:cNvSpPr txBox="1"/>
          <p:nvPr/>
        </p:nvSpPr>
        <p:spPr>
          <a:xfrm>
            <a:off x="10687050" y="5497283"/>
            <a:ext cx="6172200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/>
              <a:t>Координаты Луны (Муны) </a:t>
            </a:r>
          </a:p>
          <a:p>
            <a:pPr algn="ctr"/>
            <a:r>
              <a:rPr lang="ru-RU" sz="2800" dirty="0"/>
              <a:t>на орбите вокруг </a:t>
            </a:r>
            <a:r>
              <a:rPr lang="ru-RU" sz="2800" dirty="0" err="1"/>
              <a:t>Кербина</a:t>
            </a:r>
            <a:r>
              <a:rPr lang="ru-RU" sz="2800" dirty="0"/>
              <a:t>:</a:t>
            </a:r>
          </a:p>
          <a:p>
            <a:pPr algn="ctr"/>
            <a:endParaRPr lang="ru-RU" sz="2000" dirty="0"/>
          </a:p>
        </p:txBody>
      </p:sp>
      <p:pic>
        <p:nvPicPr>
          <p:cNvPr id="28" name="Изображение 7">
            <a:extLst>
              <a:ext uri="{FF2B5EF4-FFF2-40B4-BE49-F238E27FC236}">
                <a16:creationId xmlns:a16="http://schemas.microsoft.com/office/drawing/2014/main" id="{6921B26F-64C1-55B3-0964-BC86319F89D0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198315" y="6719876"/>
            <a:ext cx="5159000" cy="2366973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566324D-D2C6-F27C-4CE5-8F92CDB895D5}"/>
              </a:ext>
            </a:extLst>
          </p:cNvPr>
          <p:cNvSpPr txBox="1"/>
          <p:nvPr/>
        </p:nvSpPr>
        <p:spPr>
          <a:xfrm>
            <a:off x="17876383" y="984224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26998413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5F88C5D6-2906-CBF6-3D28-26CE711239D6}"/>
              </a:ext>
            </a:extLst>
          </p:cNvPr>
          <p:cNvSpPr txBox="1"/>
          <p:nvPr/>
        </p:nvSpPr>
        <p:spPr>
          <a:xfrm>
            <a:off x="395288" y="346282"/>
            <a:ext cx="43560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/>
              <a:t>Буэнос-Айрэс</a:t>
            </a:r>
            <a:endParaRPr lang="en-US" sz="2400" b="1" spc="-100" dirty="0">
              <a:latin typeface="Inter" panose="02000503000000020004" pitchFamily="2" charset="0"/>
              <a:ea typeface="Inter" panose="02000503000000020004" pitchFamily="2" charset="0"/>
              <a:cs typeface="Plus Jakarta Sans" pitchFamily="2" charset="7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F6DF5B6-2823-539A-B8E2-E45F725718A6}"/>
              </a:ext>
            </a:extLst>
          </p:cNvPr>
          <p:cNvSpPr txBox="1"/>
          <p:nvPr/>
        </p:nvSpPr>
        <p:spPr>
          <a:xfrm>
            <a:off x="13142259" y="346282"/>
            <a:ext cx="47504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400" b="1" spc="-100" dirty="0">
                <a:latin typeface="Inter" panose="02000503000000020004" pitchFamily="2" charset="0"/>
                <a:ea typeface="Inter" panose="02000503000000020004" pitchFamily="2" charset="0"/>
                <a:cs typeface="Plus Jakarta Sans" pitchFamily="2" charset="77"/>
              </a:rPr>
              <a:t>Математические модели</a:t>
            </a:r>
            <a:endParaRPr lang="en-US" sz="2400" b="1" spc="-100" dirty="0">
              <a:latin typeface="Inter" panose="02000503000000020004" pitchFamily="2" charset="0"/>
              <a:ea typeface="Inter" panose="02000503000000020004" pitchFamily="2" charset="0"/>
              <a:cs typeface="Plus Jakarta Sans" pitchFamily="2" charset="7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8710071-A8FF-8B47-83FC-2D66AF069E40}"/>
              </a:ext>
            </a:extLst>
          </p:cNvPr>
          <p:cNvSpPr txBox="1"/>
          <p:nvPr/>
        </p:nvSpPr>
        <p:spPr>
          <a:xfrm>
            <a:off x="1028700" y="1521278"/>
            <a:ext cx="70485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dirty="0">
                <a:effectLst/>
                <a:ea typeface="SimSun" panose="02010600030101010101" pitchFamily="2" charset="-122"/>
              </a:rPr>
              <a:t>Уравнения движения в атмосфере</a:t>
            </a:r>
            <a:r>
              <a:rPr lang="en-US" sz="3200" dirty="0">
                <a:effectLst/>
                <a:ea typeface="SimSun" panose="02010600030101010101" pitchFamily="2" charset="-122"/>
              </a:rPr>
              <a:t>:</a:t>
            </a:r>
            <a:br>
              <a:rPr lang="ru-RU" sz="32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</a:br>
            <a:endParaRPr lang="ru-RU" sz="3200" dirty="0"/>
          </a:p>
        </p:txBody>
      </p:sp>
      <p:pic>
        <p:nvPicPr>
          <p:cNvPr id="31" name="Изображение 11">
            <a:extLst>
              <a:ext uri="{FF2B5EF4-FFF2-40B4-BE49-F238E27FC236}">
                <a16:creationId xmlns:a16="http://schemas.microsoft.com/office/drawing/2014/main" id="{FC7B9BD6-AFDB-5B2F-CF9D-6D7447B8DDBC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rcRect r="5877"/>
          <a:stretch>
            <a:fillRect/>
          </a:stretch>
        </p:blipFill>
        <p:spPr>
          <a:xfrm>
            <a:off x="656626" y="2817944"/>
            <a:ext cx="8924834" cy="4763956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F4643522-DB15-0F6D-6630-4274DE1E5B2A}"/>
              </a:ext>
            </a:extLst>
          </p:cNvPr>
          <p:cNvSpPr txBox="1"/>
          <p:nvPr/>
        </p:nvSpPr>
        <p:spPr>
          <a:xfrm>
            <a:off x="10172700" y="1581150"/>
            <a:ext cx="605790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dirty="0">
                <a:effectLst/>
                <a:ea typeface="SimSun" panose="02010600030101010101" pitchFamily="2" charset="-122"/>
              </a:rPr>
              <a:t>Уравнения движения в космосе</a:t>
            </a:r>
            <a:r>
              <a:rPr lang="en-US" sz="3200" dirty="0">
                <a:effectLst/>
                <a:ea typeface="SimSun" panose="02010600030101010101" pitchFamily="2" charset="-122"/>
              </a:rPr>
              <a:t>:</a:t>
            </a:r>
            <a:r>
              <a:rPr lang="ru-RU" sz="3200" dirty="0">
                <a:effectLst/>
              </a:rPr>
              <a:t> </a:t>
            </a:r>
            <a:endParaRPr lang="ru-RU" sz="3200" dirty="0"/>
          </a:p>
        </p:txBody>
      </p:sp>
      <p:pic>
        <p:nvPicPr>
          <p:cNvPr id="34" name="Изображение 12">
            <a:extLst>
              <a:ext uri="{FF2B5EF4-FFF2-40B4-BE49-F238E27FC236}">
                <a16:creationId xmlns:a16="http://schemas.microsoft.com/office/drawing/2014/main" id="{491AF531-10EB-D428-EAB3-1223B6DCA3DA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970646" y="2848261"/>
            <a:ext cx="7747773" cy="3323939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50647710-F0FF-47A1-396A-B332267F0B1E}"/>
              </a:ext>
            </a:extLst>
          </p:cNvPr>
          <p:cNvSpPr txBox="1"/>
          <p:nvPr/>
        </p:nvSpPr>
        <p:spPr>
          <a:xfrm>
            <a:off x="17892712" y="975605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26998413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1F779B-1FD0-71FF-3CD1-2B01D37B9F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0D52A6F5-07CB-853E-B7F8-1AC7247338C1}"/>
              </a:ext>
            </a:extLst>
          </p:cNvPr>
          <p:cNvSpPr txBox="1"/>
          <p:nvPr/>
        </p:nvSpPr>
        <p:spPr>
          <a:xfrm>
            <a:off x="395288" y="346282"/>
            <a:ext cx="43560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/>
              <a:t>Буэнос-Айрэс</a:t>
            </a:r>
            <a:endParaRPr lang="en-US" sz="2400" b="1" spc="-100" dirty="0">
              <a:latin typeface="Inter" panose="02000503000000020004" pitchFamily="2" charset="0"/>
              <a:ea typeface="Inter" panose="02000503000000020004" pitchFamily="2" charset="0"/>
              <a:cs typeface="Plus Jakarta Sans" pitchFamily="2" charset="7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9F0EB32-241F-2D50-AB7B-56247B4C032C}"/>
              </a:ext>
            </a:extLst>
          </p:cNvPr>
          <p:cNvSpPr txBox="1"/>
          <p:nvPr/>
        </p:nvSpPr>
        <p:spPr>
          <a:xfrm>
            <a:off x="13142259" y="346282"/>
            <a:ext cx="47504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400" b="1" spc="-100" dirty="0">
                <a:latin typeface="Inter" panose="02000503000000020004" pitchFamily="2" charset="0"/>
                <a:ea typeface="Inter" panose="02000503000000020004" pitchFamily="2" charset="0"/>
                <a:cs typeface="Plus Jakarta Sans" pitchFamily="2" charset="77"/>
              </a:rPr>
              <a:t>Математические модели</a:t>
            </a:r>
            <a:endParaRPr lang="en-US" sz="2400" b="1" spc="-100" dirty="0">
              <a:latin typeface="Inter" panose="02000503000000020004" pitchFamily="2" charset="0"/>
              <a:ea typeface="Inter" panose="02000503000000020004" pitchFamily="2" charset="0"/>
              <a:cs typeface="Plus Jakarta Sans" pitchFamily="2" charset="7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42DED0-442C-D148-E089-AF2814027B25}"/>
              </a:ext>
            </a:extLst>
          </p:cNvPr>
          <p:cNvSpPr txBox="1"/>
          <p:nvPr/>
        </p:nvSpPr>
        <p:spPr>
          <a:xfrm>
            <a:off x="1665515" y="1502229"/>
            <a:ext cx="557348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Оптимальный угол между </a:t>
            </a:r>
            <a:r>
              <a:rPr lang="ru-RU" sz="2800" dirty="0" err="1"/>
              <a:t>Кербином</a:t>
            </a:r>
            <a:r>
              <a:rPr lang="ru-RU" sz="2800" dirty="0"/>
              <a:t> и </a:t>
            </a:r>
            <a:r>
              <a:rPr lang="ru-RU" sz="2800" dirty="0" err="1"/>
              <a:t>Муной</a:t>
            </a:r>
            <a:r>
              <a:rPr lang="ru-RU" sz="2800" dirty="0"/>
              <a:t> для запуска:</a:t>
            </a:r>
          </a:p>
        </p:txBody>
      </p:sp>
      <p:pic>
        <p:nvPicPr>
          <p:cNvPr id="3" name="Изображение 13">
            <a:extLst>
              <a:ext uri="{FF2B5EF4-FFF2-40B4-BE49-F238E27FC236}">
                <a16:creationId xmlns:a16="http://schemas.microsoft.com/office/drawing/2014/main" id="{CD6D676A-CFAD-A93C-85C6-428A19EFE06D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rcRect t="2968"/>
          <a:stretch>
            <a:fillRect/>
          </a:stretch>
        </p:blipFill>
        <p:spPr>
          <a:xfrm>
            <a:off x="1627414" y="2842979"/>
            <a:ext cx="5985687" cy="359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F72B716-2419-9EAF-7D8C-EC9AA2814892}"/>
              </a:ext>
            </a:extLst>
          </p:cNvPr>
          <p:cNvSpPr txBox="1"/>
          <p:nvPr/>
        </p:nvSpPr>
        <p:spPr>
          <a:xfrm>
            <a:off x="10218964" y="1569361"/>
            <a:ext cx="614498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Расчёт времени перелёта</a:t>
            </a:r>
            <a:br>
              <a:rPr lang="ru-RU" sz="2800" dirty="0"/>
            </a:br>
            <a:r>
              <a:rPr lang="ru-RU" sz="2800" dirty="0"/>
              <a:t>для </a:t>
            </a:r>
            <a:r>
              <a:rPr lang="ru-RU" sz="2800" dirty="0" err="1"/>
              <a:t>гомановской</a:t>
            </a:r>
            <a:r>
              <a:rPr lang="ru-RU" sz="2800" dirty="0"/>
              <a:t> траектории:</a:t>
            </a:r>
          </a:p>
          <a:p>
            <a:endParaRPr lang="ru-RU" sz="2800" dirty="0"/>
          </a:p>
        </p:txBody>
      </p:sp>
      <p:pic>
        <p:nvPicPr>
          <p:cNvPr id="13" name="Изображение 14">
            <a:extLst>
              <a:ext uri="{FF2B5EF4-FFF2-40B4-BE49-F238E27FC236}">
                <a16:creationId xmlns:a16="http://schemas.microsoft.com/office/drawing/2014/main" id="{1B839AE1-6CE0-E264-2905-9CF2ACC15851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390414" y="2646012"/>
            <a:ext cx="4106635" cy="156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Изображение 15">
            <a:extLst>
              <a:ext uri="{FF2B5EF4-FFF2-40B4-BE49-F238E27FC236}">
                <a16:creationId xmlns:a16="http://schemas.microsoft.com/office/drawing/2014/main" id="{65C9A8F4-BDAB-9DAC-CF1B-B76B74B477A0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131844" y="4493863"/>
            <a:ext cx="8278081" cy="706787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6F2F8CC-CC4E-9DC5-2DC5-3966AC3D5C59}"/>
              </a:ext>
            </a:extLst>
          </p:cNvPr>
          <p:cNvSpPr txBox="1"/>
          <p:nvPr/>
        </p:nvSpPr>
        <p:spPr>
          <a:xfrm>
            <a:off x="7954740" y="5940878"/>
            <a:ext cx="875211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Для расчёта скорости возвращения </a:t>
            </a:r>
          </a:p>
          <a:p>
            <a:r>
              <a:rPr lang="ru-RU" sz="2800" dirty="0"/>
              <a:t>используем интеграл энергии</a:t>
            </a:r>
            <a:r>
              <a:rPr lang="en-US" sz="2800" dirty="0"/>
              <a:t>:</a:t>
            </a:r>
            <a:endParaRPr lang="ru-RU" sz="2800" dirty="0"/>
          </a:p>
        </p:txBody>
      </p:sp>
      <p:pic>
        <p:nvPicPr>
          <p:cNvPr id="18" name="Изображение 16">
            <a:extLst>
              <a:ext uri="{FF2B5EF4-FFF2-40B4-BE49-F238E27FC236}">
                <a16:creationId xmlns:a16="http://schemas.microsoft.com/office/drawing/2014/main" id="{0141A454-0F69-9C92-5FE8-5E477201F77E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973791" y="7120608"/>
            <a:ext cx="6022049" cy="1985291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566324D-D2C6-F27C-4CE5-8F92CDB895D5}"/>
              </a:ext>
            </a:extLst>
          </p:cNvPr>
          <p:cNvSpPr txBox="1"/>
          <p:nvPr/>
        </p:nvSpPr>
        <p:spPr>
          <a:xfrm>
            <a:off x="17876383" y="984224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14827685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1A972F-38F1-5DBF-0638-BD71A19A15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8C67642B-F1E1-31A2-43A0-2C81894D1D87}"/>
              </a:ext>
            </a:extLst>
          </p:cNvPr>
          <p:cNvSpPr txBox="1"/>
          <p:nvPr/>
        </p:nvSpPr>
        <p:spPr>
          <a:xfrm>
            <a:off x="395288" y="346282"/>
            <a:ext cx="43560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/>
              <a:t>Буэнос-Айрэс</a:t>
            </a:r>
            <a:endParaRPr lang="en-US" sz="2400" b="1" spc="-100" dirty="0">
              <a:latin typeface="Inter" panose="02000503000000020004" pitchFamily="2" charset="0"/>
              <a:ea typeface="Inter" panose="02000503000000020004" pitchFamily="2" charset="0"/>
              <a:cs typeface="Plus Jakarta Sans" pitchFamily="2" charset="7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0B83E40-436F-228D-3A1F-DBCE802AB980}"/>
              </a:ext>
            </a:extLst>
          </p:cNvPr>
          <p:cNvSpPr txBox="1"/>
          <p:nvPr/>
        </p:nvSpPr>
        <p:spPr>
          <a:xfrm>
            <a:off x="13142259" y="346282"/>
            <a:ext cx="47504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400" b="1" spc="-100" dirty="0">
                <a:latin typeface="Inter" panose="02000503000000020004" pitchFamily="2" charset="0"/>
                <a:ea typeface="Inter" panose="02000503000000020004" pitchFamily="2" charset="0"/>
                <a:cs typeface="Plus Jakarta Sans" pitchFamily="2" charset="77"/>
              </a:rPr>
              <a:t>Математические модели</a:t>
            </a:r>
            <a:endParaRPr lang="en-US" sz="2400" b="1" spc="-100" dirty="0">
              <a:latin typeface="Inter" panose="02000503000000020004" pitchFamily="2" charset="0"/>
              <a:ea typeface="Inter" panose="02000503000000020004" pitchFamily="2" charset="0"/>
              <a:cs typeface="Plus Jakarta Sans" pitchFamily="2" charset="7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21F2539-7AF0-5B5B-440C-AEAEA18F5F4C}"/>
              </a:ext>
            </a:extLst>
          </p:cNvPr>
          <p:cNvSpPr txBox="1"/>
          <p:nvPr/>
        </p:nvSpPr>
        <p:spPr>
          <a:xfrm>
            <a:off x="509588" y="1208314"/>
            <a:ext cx="98302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/>
              <a:t>Расчёт характеристических скоростей (</a:t>
            </a:r>
            <a:r>
              <a:rPr lang="en-US" sz="2800" dirty="0"/>
              <a:t>Δv</a:t>
            </a:r>
            <a:r>
              <a:rPr lang="ru-RU" sz="2800" dirty="0"/>
              <a:t>) для этапов миссии</a:t>
            </a:r>
            <a:r>
              <a:rPr lang="en-US" sz="2800" dirty="0"/>
              <a:t>:</a:t>
            </a:r>
            <a:endParaRPr lang="ru-RU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6B1C71-54FB-47F5-DB74-81576521A3FB}"/>
              </a:ext>
            </a:extLst>
          </p:cNvPr>
          <p:cNvSpPr txBox="1"/>
          <p:nvPr/>
        </p:nvSpPr>
        <p:spPr>
          <a:xfrm>
            <a:off x="509588" y="1631879"/>
            <a:ext cx="8386762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Участок 2:</a:t>
            </a:r>
            <a:r>
              <a:rPr lang="en-US" sz="2400" dirty="0"/>
              <a:t> </a:t>
            </a:r>
            <a:r>
              <a:rPr lang="ru-RU" sz="2400" dirty="0"/>
              <a:t>Вертикальный подъём (0-1 км)</a:t>
            </a:r>
          </a:p>
          <a:p>
            <a:r>
              <a:rPr lang="ru-RU" sz="2400" dirty="0"/>
              <a:t>Преодоление притяжения и атмосферного сопротивления</a:t>
            </a:r>
          </a:p>
          <a:p>
            <a:r>
              <a:rPr lang="en-US" sz="2400" dirty="0"/>
              <a:t>Δv</a:t>
            </a:r>
            <a:r>
              <a:rPr lang="ru-RU" sz="2400" dirty="0"/>
              <a:t>₁ ≈ 200 м/с</a:t>
            </a:r>
          </a:p>
          <a:p>
            <a:r>
              <a:rPr lang="ru-RU" sz="2400" dirty="0"/>
              <a:t>Участок 3:</a:t>
            </a:r>
            <a:r>
              <a:rPr lang="en-US" sz="2400" dirty="0"/>
              <a:t> </a:t>
            </a:r>
            <a:r>
              <a:rPr lang="ru-RU" sz="2400" dirty="0"/>
              <a:t>Активный участок </a:t>
            </a:r>
            <a:r>
              <a:rPr lang="en-US" sz="2400" dirty="0"/>
              <a:t>I</a:t>
            </a:r>
            <a:r>
              <a:rPr lang="ru-RU" sz="2400" dirty="0"/>
              <a:t> ступени</a:t>
            </a:r>
          </a:p>
          <a:p>
            <a:r>
              <a:rPr lang="ru-RU" sz="2400" dirty="0"/>
              <a:t>Гравитационный разворот</a:t>
            </a:r>
          </a:p>
          <a:p>
            <a:r>
              <a:rPr lang="en-US" sz="2400" dirty="0"/>
              <a:t>Δv</a:t>
            </a:r>
            <a:r>
              <a:rPr lang="ru-RU" sz="2400" dirty="0"/>
              <a:t>₂ ≈ 1500 м/с</a:t>
            </a:r>
          </a:p>
          <a:p>
            <a:r>
              <a:rPr lang="ru-RU" sz="2400" dirty="0"/>
              <a:t>Участок 4:</a:t>
            </a:r>
            <a:r>
              <a:rPr lang="en-US" sz="2400" dirty="0"/>
              <a:t> </a:t>
            </a:r>
            <a:r>
              <a:rPr lang="ru-RU" sz="2400" dirty="0"/>
              <a:t>Активный участок </a:t>
            </a:r>
            <a:r>
              <a:rPr lang="en-US" sz="2400" dirty="0"/>
              <a:t>II</a:t>
            </a:r>
            <a:r>
              <a:rPr lang="ru-RU" sz="2400" dirty="0"/>
              <a:t> ступени</a:t>
            </a:r>
          </a:p>
          <a:p>
            <a:r>
              <a:rPr lang="ru-RU" sz="2400" dirty="0"/>
              <a:t>Довыведение на суборбитальную траекторию</a:t>
            </a:r>
          </a:p>
          <a:p>
            <a:r>
              <a:rPr lang="en-US" sz="2400" dirty="0"/>
              <a:t>Δv</a:t>
            </a:r>
            <a:r>
              <a:rPr lang="ru-RU" sz="2400" dirty="0"/>
              <a:t>₃ ≈ 1200 м/с</a:t>
            </a:r>
          </a:p>
          <a:p>
            <a:r>
              <a:rPr lang="ru-RU" sz="2400" dirty="0"/>
              <a:t>Участок 5:</a:t>
            </a:r>
            <a:r>
              <a:rPr lang="en-US" sz="2400" dirty="0"/>
              <a:t> </a:t>
            </a:r>
            <a:r>
              <a:rPr lang="ru-RU" sz="2400" dirty="0"/>
              <a:t>Активный участок </a:t>
            </a:r>
            <a:r>
              <a:rPr lang="en-US" sz="2400" dirty="0"/>
              <a:t>III</a:t>
            </a:r>
            <a:r>
              <a:rPr lang="ru-RU" sz="2400" dirty="0"/>
              <a:t> ступени</a:t>
            </a:r>
          </a:p>
          <a:p>
            <a:r>
              <a:rPr lang="ru-RU" sz="2400" dirty="0"/>
              <a:t>Вывод на круговую орбиту 100 км</a:t>
            </a:r>
          </a:p>
          <a:p>
            <a:r>
              <a:rPr lang="en-US" sz="2400" dirty="0"/>
              <a:t>Δv</a:t>
            </a:r>
            <a:r>
              <a:rPr lang="ru-RU" sz="2400" dirty="0"/>
              <a:t>₄ ≈ 500 м/с</a:t>
            </a:r>
          </a:p>
          <a:p>
            <a:r>
              <a:rPr lang="ru-RU" sz="2400" dirty="0"/>
              <a:t>Участок 6:</a:t>
            </a:r>
            <a:r>
              <a:rPr lang="en-US" sz="2400" dirty="0"/>
              <a:t> </a:t>
            </a:r>
            <a:r>
              <a:rPr lang="ru-RU" sz="2400" dirty="0"/>
              <a:t>Орбитальный манёвр к Луне</a:t>
            </a:r>
          </a:p>
          <a:p>
            <a:r>
              <a:rPr lang="en-US" sz="2400" dirty="0"/>
              <a:t>Δv</a:t>
            </a:r>
            <a:r>
              <a:rPr lang="ru-RU" sz="2400" dirty="0"/>
              <a:t>₅ ≈ 860 м/с (</a:t>
            </a:r>
            <a:r>
              <a:rPr lang="ru-RU" sz="2400" dirty="0" err="1"/>
              <a:t>гомановская</a:t>
            </a:r>
            <a:r>
              <a:rPr lang="ru-RU" sz="2400" dirty="0"/>
              <a:t> траектория)</a:t>
            </a:r>
          </a:p>
          <a:p>
            <a:endParaRPr lang="ru-RU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0AAB41-D7DE-A174-2F06-9956A5C26E93}"/>
              </a:ext>
            </a:extLst>
          </p:cNvPr>
          <p:cNvSpPr txBox="1"/>
          <p:nvPr/>
        </p:nvSpPr>
        <p:spPr>
          <a:xfrm>
            <a:off x="10107386" y="1436914"/>
            <a:ext cx="439145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 err="1"/>
              <a:t>Гомановская</a:t>
            </a:r>
            <a:r>
              <a:rPr lang="ru-RU" sz="2400" dirty="0"/>
              <a:t> траектория к Луне</a:t>
            </a:r>
            <a:r>
              <a:rPr lang="en-US" sz="2400" dirty="0"/>
              <a:t>:</a:t>
            </a:r>
            <a:endParaRPr lang="ru-RU" sz="2400" dirty="0"/>
          </a:p>
          <a:p>
            <a:endParaRPr lang="ru-RU" dirty="0"/>
          </a:p>
        </p:txBody>
      </p:sp>
      <p:pic>
        <p:nvPicPr>
          <p:cNvPr id="7" name="Изображение 8">
            <a:extLst>
              <a:ext uri="{FF2B5EF4-FFF2-40B4-BE49-F238E27FC236}">
                <a16:creationId xmlns:a16="http://schemas.microsoft.com/office/drawing/2014/main" id="{C8B341DE-8FFE-A6DE-146F-AF5A055BBB35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183586" y="2184329"/>
            <a:ext cx="4313464" cy="4038586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3CCAE5B-E279-BC07-54FA-C912D9C6A0BC}"/>
              </a:ext>
            </a:extLst>
          </p:cNvPr>
          <p:cNvSpPr txBox="1"/>
          <p:nvPr/>
        </p:nvSpPr>
        <p:spPr>
          <a:xfrm>
            <a:off x="10164536" y="6299129"/>
            <a:ext cx="47822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При </a:t>
            </a:r>
            <a:r>
              <a:rPr lang="en-US" dirty="0"/>
              <a:t>r</a:t>
            </a:r>
            <a:r>
              <a:rPr lang="ru-RU" dirty="0"/>
              <a:t>₁ = 700 000 м, </a:t>
            </a:r>
            <a:r>
              <a:rPr lang="en-US" dirty="0"/>
              <a:t>r</a:t>
            </a:r>
            <a:r>
              <a:rPr lang="ru-RU" dirty="0"/>
              <a:t>₂ = 12 000 000 м:</a:t>
            </a:r>
          </a:p>
          <a:p>
            <a:r>
              <a:rPr lang="en-US" dirty="0"/>
              <a:t>ΔV</a:t>
            </a:r>
            <a:r>
              <a:rPr lang="ru-RU" dirty="0"/>
              <a:t>≈860 м/с,</a:t>
            </a:r>
            <a:r>
              <a:rPr lang="en-US" dirty="0"/>
              <a:t>ΔV</a:t>
            </a:r>
            <a:r>
              <a:rPr lang="ru-RU" dirty="0"/>
              <a:t>′≈310 м/с</a:t>
            </a:r>
            <a:r>
              <a:rPr lang="en-US" dirty="0"/>
              <a:t>ΔV</a:t>
            </a:r>
            <a:r>
              <a:rPr lang="ru-RU" dirty="0"/>
              <a:t>≈860м/с,</a:t>
            </a:r>
            <a:r>
              <a:rPr lang="en-US" dirty="0"/>
              <a:t>ΔV</a:t>
            </a:r>
            <a:r>
              <a:rPr lang="ru-RU" dirty="0"/>
              <a:t>′≈310м/с</a:t>
            </a:r>
          </a:p>
          <a:p>
            <a:endParaRPr lang="ru-R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70193D-5AA0-FE6A-CCCD-12D5D38B391B}"/>
              </a:ext>
            </a:extLst>
          </p:cNvPr>
          <p:cNvSpPr txBox="1"/>
          <p:nvPr/>
        </p:nvSpPr>
        <p:spPr>
          <a:xfrm>
            <a:off x="376238" y="6931410"/>
            <a:ext cx="564225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/>
              <a:t>Суммарная характеристическая скорость</a:t>
            </a:r>
            <a:r>
              <a:rPr lang="en-US" sz="2400" dirty="0"/>
              <a:t>:</a:t>
            </a:r>
            <a:endParaRPr lang="ru-RU" sz="2400" dirty="0"/>
          </a:p>
          <a:p>
            <a:endParaRPr lang="ru-RU" sz="2400" dirty="0"/>
          </a:p>
          <a:p>
            <a:endParaRPr lang="ru-RU" dirty="0"/>
          </a:p>
        </p:txBody>
      </p:sp>
      <p:pic>
        <p:nvPicPr>
          <p:cNvPr id="10" name="Изображение 9">
            <a:extLst>
              <a:ext uri="{FF2B5EF4-FFF2-40B4-BE49-F238E27FC236}">
                <a16:creationId xmlns:a16="http://schemas.microsoft.com/office/drawing/2014/main" id="{DBC09F8A-4097-CEDF-62ED-5D72605D51A0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7687" y="7391705"/>
            <a:ext cx="7035919" cy="813401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E4DD43A-2166-22E6-8C03-F2D6F6F4B80F}"/>
              </a:ext>
            </a:extLst>
          </p:cNvPr>
          <p:cNvSpPr txBox="1"/>
          <p:nvPr/>
        </p:nvSpPr>
        <p:spPr>
          <a:xfrm>
            <a:off x="376236" y="8186056"/>
            <a:ext cx="6124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С учётом запаса на коррекции и непредвиденные ситуации:</a:t>
            </a:r>
          </a:p>
        </p:txBody>
      </p:sp>
      <p:pic>
        <p:nvPicPr>
          <p:cNvPr id="21" name="Изображение 10">
            <a:extLst>
              <a:ext uri="{FF2B5EF4-FFF2-40B4-BE49-F238E27FC236}">
                <a16:creationId xmlns:a16="http://schemas.microsoft.com/office/drawing/2014/main" id="{132E437A-4125-C28C-B0B3-186D1133B905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23885" y="8564335"/>
            <a:ext cx="3300415" cy="842081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566324D-D2C6-F27C-4CE5-8F92CDB895D5}"/>
              </a:ext>
            </a:extLst>
          </p:cNvPr>
          <p:cNvSpPr txBox="1"/>
          <p:nvPr/>
        </p:nvSpPr>
        <p:spPr>
          <a:xfrm>
            <a:off x="17876383" y="984224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36148478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64">
      <a:dk1>
        <a:srgbClr val="000000"/>
      </a:dk1>
      <a:lt1>
        <a:srgbClr val="F7F8F3"/>
      </a:lt1>
      <a:dk2>
        <a:srgbClr val="44546A"/>
      </a:dk2>
      <a:lt2>
        <a:srgbClr val="E7E6E6"/>
      </a:lt2>
      <a:accent1>
        <a:srgbClr val="F1F2ED"/>
      </a:accent1>
      <a:accent2>
        <a:srgbClr val="E34038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6956</TotalTime>
  <Words>1170</Words>
  <Application>Microsoft Macintosh PowerPoint</Application>
  <PresentationFormat>Произвольный</PresentationFormat>
  <Paragraphs>184</Paragraphs>
  <Slides>19</Slides>
  <Notes>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19</vt:i4>
      </vt:variant>
    </vt:vector>
  </HeadingPairs>
  <TitlesOfParts>
    <vt:vector size="26" baseType="lpstr">
      <vt:lpstr>SimSun</vt:lpstr>
      <vt:lpstr>Arial</vt:lpstr>
      <vt:lpstr>Calibri</vt:lpstr>
      <vt:lpstr>Inter</vt:lpstr>
      <vt:lpstr>Plus Jakarta Sans</vt:lpstr>
      <vt:lpstr>Times New Roman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k1434</cp:lastModifiedBy>
  <cp:revision>144</cp:revision>
  <dcterms:created xsi:type="dcterms:W3CDTF">2019-09-05T16:40:00Z</dcterms:created>
  <dcterms:modified xsi:type="dcterms:W3CDTF">2025-12-25T08:15:07Z</dcterms:modified>
</cp:coreProperties>
</file>